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3"/>
  </p:notesMasterIdLst>
  <p:handoutMasterIdLst>
    <p:handoutMasterId r:id="rId44"/>
  </p:handoutMasterIdLst>
  <p:sldIdLst>
    <p:sldId id="277" r:id="rId2"/>
    <p:sldId id="319" r:id="rId3"/>
    <p:sldId id="278" r:id="rId4"/>
    <p:sldId id="279" r:id="rId5"/>
    <p:sldId id="280" r:id="rId6"/>
    <p:sldId id="289" r:id="rId7"/>
    <p:sldId id="290" r:id="rId8"/>
    <p:sldId id="306" r:id="rId9"/>
    <p:sldId id="307" r:id="rId10"/>
    <p:sldId id="308" r:id="rId11"/>
    <p:sldId id="313" r:id="rId12"/>
    <p:sldId id="266" r:id="rId13"/>
    <p:sldId id="267" r:id="rId14"/>
    <p:sldId id="268" r:id="rId15"/>
    <p:sldId id="269" r:id="rId16"/>
    <p:sldId id="270" r:id="rId17"/>
    <p:sldId id="287" r:id="rId18"/>
    <p:sldId id="305" r:id="rId19"/>
    <p:sldId id="259" r:id="rId20"/>
    <p:sldId id="265" r:id="rId21"/>
    <p:sldId id="262" r:id="rId22"/>
    <p:sldId id="258" r:id="rId23"/>
    <p:sldId id="264" r:id="rId24"/>
    <p:sldId id="309" r:id="rId25"/>
    <p:sldId id="310" r:id="rId26"/>
    <p:sldId id="294" r:id="rId27"/>
    <p:sldId id="315" r:id="rId28"/>
    <p:sldId id="314" r:id="rId29"/>
    <p:sldId id="316" r:id="rId30"/>
    <p:sldId id="317" r:id="rId31"/>
    <p:sldId id="318" r:id="rId32"/>
    <p:sldId id="272" r:id="rId33"/>
    <p:sldId id="273" r:id="rId34"/>
    <p:sldId id="274" r:id="rId35"/>
    <p:sldId id="275" r:id="rId36"/>
    <p:sldId id="276" r:id="rId37"/>
    <p:sldId id="298" r:id="rId38"/>
    <p:sldId id="312" r:id="rId39"/>
    <p:sldId id="284" r:id="rId40"/>
    <p:sldId id="300" r:id="rId41"/>
    <p:sldId id="28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632" autoAdjust="0"/>
  </p:normalViewPr>
  <p:slideViewPr>
    <p:cSldViewPr>
      <p:cViewPr varScale="1">
        <p:scale>
          <a:sx n="65" d="100"/>
          <a:sy n="65" d="100"/>
        </p:scale>
        <p:origin x="-6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EEL%204915\Work%20Distribution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Programming</c:v>
                </c:pt>
              </c:strCache>
            </c:strRef>
          </c:tx>
          <c:cat>
            <c:strRef>
              <c:f>Sheet1!$A$3:$A$6</c:f>
              <c:strCache>
                <c:ptCount val="4"/>
                <c:pt idx="0">
                  <c:v>Anish</c:v>
                </c:pt>
                <c:pt idx="1">
                  <c:v>John</c:v>
                </c:pt>
                <c:pt idx="2">
                  <c:v>Steve</c:v>
                </c:pt>
                <c:pt idx="3">
                  <c:v>Devin</c:v>
                </c:pt>
              </c:strCache>
            </c:strRef>
          </c:cat>
          <c:val>
            <c:numRef>
              <c:f>Sheet1!$B$3:$B$6</c:f>
              <c:numCache>
                <c:formatCode>General</c:formatCode>
                <c:ptCount val="4"/>
                <c:pt idx="0">
                  <c:v>10</c:v>
                </c:pt>
                <c:pt idx="1">
                  <c:v>40</c:v>
                </c:pt>
                <c:pt idx="2">
                  <c:v>10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Wireless Com.</c:v>
                </c:pt>
              </c:strCache>
            </c:strRef>
          </c:tx>
          <c:cat>
            <c:strRef>
              <c:f>Sheet1!$A$3:$A$6</c:f>
              <c:strCache>
                <c:ptCount val="4"/>
                <c:pt idx="0">
                  <c:v>Anish</c:v>
                </c:pt>
                <c:pt idx="1">
                  <c:v>John</c:v>
                </c:pt>
                <c:pt idx="2">
                  <c:v>Steve</c:v>
                </c:pt>
                <c:pt idx="3">
                  <c:v>Devin</c:v>
                </c:pt>
              </c:strCache>
            </c:strRef>
          </c:cat>
          <c:val>
            <c:numRef>
              <c:f>Sheet1!$C$3:$C$6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40</c:v>
                </c:pt>
                <c:pt idx="3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Relay Network</c:v>
                </c:pt>
              </c:strCache>
            </c:strRef>
          </c:tx>
          <c:cat>
            <c:strRef>
              <c:f>Sheet1!$A$3:$A$6</c:f>
              <c:strCache>
                <c:ptCount val="4"/>
                <c:pt idx="0">
                  <c:v>Anish</c:v>
                </c:pt>
                <c:pt idx="1">
                  <c:v>John</c:v>
                </c:pt>
                <c:pt idx="2">
                  <c:v>Steve</c:v>
                </c:pt>
                <c:pt idx="3">
                  <c:v>Devin</c:v>
                </c:pt>
              </c:strCache>
            </c:strRef>
          </c:cat>
          <c:val>
            <c:numRef>
              <c:f>Sheet1!$D$3:$D$6</c:f>
              <c:numCache>
                <c:formatCode>General</c:formatCode>
                <c:ptCount val="4"/>
                <c:pt idx="0">
                  <c:v>30</c:v>
                </c:pt>
                <c:pt idx="1">
                  <c:v>10</c:v>
                </c:pt>
                <c:pt idx="2">
                  <c:v>15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LCD Interface</c:v>
                </c:pt>
              </c:strCache>
            </c:strRef>
          </c:tx>
          <c:cat>
            <c:strRef>
              <c:f>Sheet1!$A$3:$A$6</c:f>
              <c:strCache>
                <c:ptCount val="4"/>
                <c:pt idx="0">
                  <c:v>Anish</c:v>
                </c:pt>
                <c:pt idx="1">
                  <c:v>John</c:v>
                </c:pt>
                <c:pt idx="2">
                  <c:v>Steve</c:v>
                </c:pt>
                <c:pt idx="3">
                  <c:v>Devin</c:v>
                </c:pt>
              </c:strCache>
            </c:strRef>
          </c:cat>
          <c:val>
            <c:numRef>
              <c:f>Sheet1!$E$3:$E$6</c:f>
              <c:numCache>
                <c:formatCode>General</c:formatCode>
                <c:ptCount val="4"/>
                <c:pt idx="0">
                  <c:v>20</c:v>
                </c:pt>
                <c:pt idx="1">
                  <c:v>5</c:v>
                </c:pt>
                <c:pt idx="2">
                  <c:v>5</c:v>
                </c:pt>
                <c:pt idx="3">
                  <c:v>30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Power Supply</c:v>
                </c:pt>
              </c:strCache>
            </c:strRef>
          </c:tx>
          <c:cat>
            <c:strRef>
              <c:f>Sheet1!$A$3:$A$6</c:f>
              <c:strCache>
                <c:ptCount val="4"/>
                <c:pt idx="0">
                  <c:v>Anish</c:v>
                </c:pt>
                <c:pt idx="1">
                  <c:v>John</c:v>
                </c:pt>
                <c:pt idx="2">
                  <c:v>Steve</c:v>
                </c:pt>
                <c:pt idx="3">
                  <c:v>Devin</c:v>
                </c:pt>
              </c:strCache>
            </c:strRef>
          </c:cat>
          <c:val>
            <c:numRef>
              <c:f>Sheet1!$F$3:$F$6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20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Current Sensor</c:v>
                </c:pt>
              </c:strCache>
            </c:strRef>
          </c:tx>
          <c:cat>
            <c:strRef>
              <c:f>Sheet1!$A$3:$A$6</c:f>
              <c:strCache>
                <c:ptCount val="4"/>
                <c:pt idx="0">
                  <c:v>Anish</c:v>
                </c:pt>
                <c:pt idx="1">
                  <c:v>John</c:v>
                </c:pt>
                <c:pt idx="2">
                  <c:v>Steve</c:v>
                </c:pt>
                <c:pt idx="3">
                  <c:v>Devin</c:v>
                </c:pt>
              </c:strCache>
            </c:strRef>
          </c:cat>
          <c:val>
            <c:numRef>
              <c:f>Sheet1!$G$3:$G$6</c:f>
              <c:numCache>
                <c:formatCode>General</c:formatCode>
                <c:ptCount val="4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overlap val="100"/>
        <c:axId val="74900992"/>
        <c:axId val="74902528"/>
      </c:barChart>
      <c:catAx>
        <c:axId val="74900992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74902528"/>
        <c:crosses val="autoZero"/>
        <c:auto val="1"/>
        <c:lblAlgn val="ctr"/>
        <c:lblOffset val="100"/>
      </c:catAx>
      <c:valAx>
        <c:axId val="74902528"/>
        <c:scaling>
          <c:orientation val="minMax"/>
        </c:scaling>
        <c:axPos val="b"/>
        <c:majorGridlines/>
        <c:numFmt formatCode="0%" sourceLinked="1"/>
        <c:tickLblPos val="nextTo"/>
        <c:crossAx val="7490099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 baseline="0"/>
          </a:pPr>
          <a:endParaRPr lang="en-US"/>
        </a:p>
      </c:txPr>
    </c:legend>
    <c:plotVisOnly val="1"/>
  </c:chart>
  <c:txPr>
    <a:bodyPr/>
    <a:lstStyle/>
    <a:p>
      <a:pPr>
        <a:defRPr sz="1400" baseline="0"/>
      </a:pPr>
      <a:endParaRPr lang="en-US"/>
    </a:p>
  </c:txPr>
  <c:externalData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1.jpeg"/><Relationship Id="rId1" Type="http://schemas.openxmlformats.org/officeDocument/2006/relationships/image" Target="../media/image38.jpeg"/><Relationship Id="rId4" Type="http://schemas.openxmlformats.org/officeDocument/2006/relationships/image" Target="../media/image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851C01-28ED-46DC-838A-DAC088CCA0B0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8D0F3B88-97AB-4CE5-B750-EC81A69F1131}">
      <dgm:prSet phldrT="[Text]" custT="1"/>
      <dgm:spPr/>
      <dgm:t>
        <a:bodyPr/>
        <a:lstStyle/>
        <a:p>
          <a:pPr>
            <a:lnSpc>
              <a:spcPct val="90000"/>
            </a:lnSpc>
          </a:pPr>
          <a:endParaRPr lang="en-US" sz="2200" dirty="0" smtClean="0"/>
        </a:p>
        <a:p>
          <a:pPr>
            <a:lnSpc>
              <a:spcPct val="100000"/>
            </a:lnSpc>
          </a:pPr>
          <a:r>
            <a:rPr lang="en-US" sz="1800" dirty="0" smtClean="0"/>
            <a:t>Wireless</a:t>
          </a:r>
          <a:br>
            <a:rPr lang="en-US" sz="1800" dirty="0" smtClean="0"/>
          </a:br>
          <a:r>
            <a:rPr lang="en-US" sz="1800" dirty="0" smtClean="0"/>
            <a:t>Programming</a:t>
          </a:r>
          <a:br>
            <a:rPr lang="en-US" sz="1800" dirty="0" smtClean="0"/>
          </a:br>
          <a:r>
            <a:rPr lang="en-US" sz="1800" dirty="0" smtClean="0"/>
            <a:t>Design</a:t>
          </a:r>
          <a:br>
            <a:rPr lang="en-US" sz="1800" dirty="0" smtClean="0"/>
          </a:br>
          <a:r>
            <a:rPr lang="en-US" sz="1800" dirty="0" smtClean="0"/>
            <a:t>Integration</a:t>
          </a:r>
          <a:endParaRPr lang="en-US" sz="1800" dirty="0"/>
        </a:p>
      </dgm:t>
    </dgm:pt>
    <dgm:pt modelId="{88178B48-E776-43E0-BB1B-733670E6A4CA}" type="parTrans" cxnId="{7952B6F1-0216-4B71-8451-53D829CD3448}">
      <dgm:prSet/>
      <dgm:spPr/>
      <dgm:t>
        <a:bodyPr/>
        <a:lstStyle/>
        <a:p>
          <a:endParaRPr lang="en-US"/>
        </a:p>
      </dgm:t>
    </dgm:pt>
    <dgm:pt modelId="{D0A73C93-2A29-4E9A-A4AF-A6961307751E}" type="sibTrans" cxnId="{7952B6F1-0216-4B71-8451-53D829CD3448}">
      <dgm:prSet/>
      <dgm:spPr/>
      <dgm:t>
        <a:bodyPr/>
        <a:lstStyle/>
        <a:p>
          <a:endParaRPr lang="en-US"/>
        </a:p>
      </dgm:t>
    </dgm:pt>
    <dgm:pt modelId="{9C12AF8D-4DD6-41FD-AB6D-18E929ADB836}">
      <dgm:prSet phldrT="[Text]" custT="1"/>
      <dgm:spPr/>
      <dgm:t>
        <a:bodyPr/>
        <a:lstStyle/>
        <a:p>
          <a:pPr>
            <a:lnSpc>
              <a:spcPct val="90000"/>
            </a:lnSpc>
          </a:pPr>
          <a:endParaRPr lang="en-US" sz="1800" dirty="0" smtClean="0"/>
        </a:p>
        <a:p>
          <a:pPr>
            <a:lnSpc>
              <a:spcPct val="90000"/>
            </a:lnSpc>
          </a:pPr>
          <a:endParaRPr lang="en-US" sz="1800" dirty="0" smtClean="0"/>
        </a:p>
        <a:p>
          <a:pPr>
            <a:lnSpc>
              <a:spcPct val="100000"/>
            </a:lnSpc>
          </a:pPr>
          <a:r>
            <a:rPr lang="en-US" sz="1800" dirty="0" smtClean="0"/>
            <a:t/>
          </a:r>
          <a:br>
            <a:rPr lang="en-US" sz="1800" dirty="0" smtClean="0"/>
          </a:br>
          <a:r>
            <a:rPr lang="en-US" sz="1800" dirty="0" smtClean="0"/>
            <a:t>Microcontroller</a:t>
          </a:r>
          <a:br>
            <a:rPr lang="en-US" sz="1800" dirty="0" smtClean="0"/>
          </a:br>
          <a:r>
            <a:rPr lang="en-US" sz="1800" dirty="0" smtClean="0"/>
            <a:t>Programming</a:t>
          </a:r>
          <a:br>
            <a:rPr lang="en-US" sz="1800" dirty="0" smtClean="0"/>
          </a:br>
          <a:r>
            <a:rPr lang="en-US" sz="1800" dirty="0" smtClean="0"/>
            <a:t>PCB Design</a:t>
          </a:r>
          <a:br>
            <a:rPr lang="en-US" sz="1800" dirty="0" smtClean="0"/>
          </a:br>
          <a:r>
            <a:rPr lang="en-US" sz="1800" dirty="0" smtClean="0"/>
            <a:t>Power Supply</a:t>
          </a:r>
        </a:p>
        <a:p>
          <a:pPr>
            <a:lnSpc>
              <a:spcPct val="90000"/>
            </a:lnSpc>
          </a:pPr>
          <a:endParaRPr lang="en-US" sz="1800" dirty="0"/>
        </a:p>
      </dgm:t>
    </dgm:pt>
    <dgm:pt modelId="{0904BD69-B973-4C54-AC02-64A3AA4D6004}" type="parTrans" cxnId="{686F4004-BF7F-4659-A177-7FF593BD9DC2}">
      <dgm:prSet/>
      <dgm:spPr/>
      <dgm:t>
        <a:bodyPr/>
        <a:lstStyle/>
        <a:p>
          <a:endParaRPr lang="en-US"/>
        </a:p>
      </dgm:t>
    </dgm:pt>
    <dgm:pt modelId="{585C4AC2-86C8-4501-A320-037943A1235F}" type="sibTrans" cxnId="{686F4004-BF7F-4659-A177-7FF593BD9DC2}">
      <dgm:prSet/>
      <dgm:spPr/>
      <dgm:t>
        <a:bodyPr/>
        <a:lstStyle/>
        <a:p>
          <a:endParaRPr lang="en-US"/>
        </a:p>
      </dgm:t>
    </dgm:pt>
    <dgm:pt modelId="{75AE7126-5F01-4025-BF6B-DC916AD24E60}">
      <dgm:prSet phldrT="[Text]" custT="1"/>
      <dgm:spPr/>
      <dgm:t>
        <a:bodyPr/>
        <a:lstStyle/>
        <a:p>
          <a:pPr>
            <a:lnSpc>
              <a:spcPct val="90000"/>
            </a:lnSpc>
          </a:pPr>
          <a:endParaRPr lang="en-US" sz="1300" dirty="0" smtClean="0"/>
        </a:p>
        <a:p>
          <a:pPr>
            <a:lnSpc>
              <a:spcPct val="100000"/>
            </a:lnSpc>
          </a:pPr>
          <a:r>
            <a:rPr lang="en-US" sz="1800" dirty="0" smtClean="0"/>
            <a:t/>
          </a:r>
          <a:br>
            <a:rPr lang="en-US" sz="1800" dirty="0" smtClean="0"/>
          </a:br>
          <a:r>
            <a:rPr lang="en-US" sz="1800" dirty="0" smtClean="0"/>
            <a:t>Relay</a:t>
          </a:r>
          <a:br>
            <a:rPr lang="en-US" sz="1800" dirty="0" smtClean="0"/>
          </a:br>
          <a:r>
            <a:rPr lang="en-US" sz="1800" dirty="0" smtClean="0"/>
            <a:t>Programming</a:t>
          </a:r>
          <a:br>
            <a:rPr lang="en-US" sz="1800" dirty="0" smtClean="0"/>
          </a:br>
          <a:r>
            <a:rPr lang="en-US" sz="1800" dirty="0" smtClean="0"/>
            <a:t>LCD</a:t>
          </a:r>
          <a:br>
            <a:rPr lang="en-US" sz="1800" dirty="0" smtClean="0"/>
          </a:br>
          <a:r>
            <a:rPr lang="en-US" sz="1800" dirty="0" smtClean="0"/>
            <a:t>Design</a:t>
          </a:r>
          <a:endParaRPr lang="en-US" sz="1800" dirty="0"/>
        </a:p>
      </dgm:t>
    </dgm:pt>
    <dgm:pt modelId="{9C9BD491-9409-4DE7-8BF3-FBECF13EB92E}" type="parTrans" cxnId="{BBA6AC9F-6833-4283-9B9F-076AA52E751C}">
      <dgm:prSet/>
      <dgm:spPr/>
      <dgm:t>
        <a:bodyPr/>
        <a:lstStyle/>
        <a:p>
          <a:endParaRPr lang="en-US"/>
        </a:p>
      </dgm:t>
    </dgm:pt>
    <dgm:pt modelId="{12F48B01-AB64-45D2-8F51-89B56D360B44}" type="sibTrans" cxnId="{BBA6AC9F-6833-4283-9B9F-076AA52E751C}">
      <dgm:prSet/>
      <dgm:spPr/>
      <dgm:t>
        <a:bodyPr/>
        <a:lstStyle/>
        <a:p>
          <a:endParaRPr lang="en-US"/>
        </a:p>
      </dgm:t>
    </dgm:pt>
    <dgm:pt modelId="{AA94EB94-FB26-47D0-B215-461F18E3B131}">
      <dgm:prSet custT="1"/>
      <dgm:spPr/>
      <dgm:t>
        <a:bodyPr/>
        <a:lstStyle/>
        <a:p>
          <a:pPr>
            <a:lnSpc>
              <a:spcPct val="90000"/>
            </a:lnSpc>
          </a:pPr>
          <a:endParaRPr lang="en-US" sz="1300" dirty="0" smtClean="0"/>
        </a:p>
        <a:p>
          <a:pPr>
            <a:lnSpc>
              <a:spcPct val="100000"/>
            </a:lnSpc>
          </a:pPr>
          <a:r>
            <a:rPr lang="en-US" sz="1800" dirty="0" smtClean="0"/>
            <a:t/>
          </a:r>
          <a:br>
            <a:rPr lang="en-US" sz="1800" dirty="0" smtClean="0"/>
          </a:br>
          <a:r>
            <a:rPr lang="en-US" sz="1800" dirty="0" smtClean="0"/>
            <a:t>SCADA</a:t>
          </a:r>
          <a:br>
            <a:rPr lang="en-US" sz="1800" dirty="0" smtClean="0"/>
          </a:br>
          <a:r>
            <a:rPr lang="en-US" sz="1800" dirty="0" smtClean="0"/>
            <a:t>Programming</a:t>
          </a:r>
          <a:br>
            <a:rPr lang="en-US" sz="1800" dirty="0" smtClean="0"/>
          </a:br>
          <a:r>
            <a:rPr lang="en-US" sz="1800" dirty="0" smtClean="0"/>
            <a:t>Design</a:t>
          </a:r>
          <a:br>
            <a:rPr lang="en-US" sz="1800" dirty="0" smtClean="0"/>
          </a:br>
          <a:r>
            <a:rPr lang="en-US" sz="1800" dirty="0" smtClean="0"/>
            <a:t>Integration</a:t>
          </a:r>
          <a:endParaRPr lang="en-US" sz="1800" dirty="0"/>
        </a:p>
      </dgm:t>
    </dgm:pt>
    <dgm:pt modelId="{9FFA9CAC-9BDE-459B-968C-2617BED7A946}" type="parTrans" cxnId="{A506B4B2-8A05-48C8-87C9-743383BFE782}">
      <dgm:prSet/>
      <dgm:spPr/>
      <dgm:t>
        <a:bodyPr/>
        <a:lstStyle/>
        <a:p>
          <a:endParaRPr lang="en-US"/>
        </a:p>
      </dgm:t>
    </dgm:pt>
    <dgm:pt modelId="{901BC1CC-3243-4BE5-ADB5-FDC3C0AE3F7E}" type="sibTrans" cxnId="{A506B4B2-8A05-48C8-87C9-743383BFE782}">
      <dgm:prSet/>
      <dgm:spPr/>
      <dgm:t>
        <a:bodyPr/>
        <a:lstStyle/>
        <a:p>
          <a:endParaRPr lang="en-US"/>
        </a:p>
      </dgm:t>
    </dgm:pt>
    <dgm:pt modelId="{17FDB489-EC56-4528-B2C0-4C3512FB1165}" type="pres">
      <dgm:prSet presAssocID="{0A851C01-28ED-46DC-838A-DAC088CCA0B0}" presName="Name0" presStyleCnt="0">
        <dgm:presLayoutVars>
          <dgm:dir/>
          <dgm:resizeHandles val="exact"/>
        </dgm:presLayoutVars>
      </dgm:prSet>
      <dgm:spPr/>
    </dgm:pt>
    <dgm:pt modelId="{41FEFD29-067E-4EB8-BFBC-D2C342A83A6B}" type="pres">
      <dgm:prSet presAssocID="{0A851C01-28ED-46DC-838A-DAC088CCA0B0}" presName="fgShape" presStyleLbl="fgShp" presStyleIdx="0" presStyleCnt="1" custFlipVert="1" custFlipHor="1" custScaleX="12077" custScaleY="89256" custLinFactNeighborX="9058" custLinFactNeighborY="35376"/>
      <dgm:spPr>
        <a:prstGeom prst="mathMinus">
          <a:avLst/>
        </a:prstGeom>
        <a:solidFill>
          <a:schemeClr val="accent1"/>
        </a:solidFill>
        <a:ln>
          <a:noFill/>
        </a:ln>
      </dgm:spPr>
    </dgm:pt>
    <dgm:pt modelId="{85C2B2F9-FC28-4ADA-895A-661E362E035C}" type="pres">
      <dgm:prSet presAssocID="{0A851C01-28ED-46DC-838A-DAC088CCA0B0}" presName="linComp" presStyleCnt="0"/>
      <dgm:spPr/>
    </dgm:pt>
    <dgm:pt modelId="{5915801C-E1DB-41FA-B4A5-3E2E5630B8CC}" type="pres">
      <dgm:prSet presAssocID="{8D0F3B88-97AB-4CE5-B750-EC81A69F1131}" presName="compNode" presStyleCnt="0"/>
      <dgm:spPr/>
    </dgm:pt>
    <dgm:pt modelId="{480EEB47-0808-4641-AB2F-72DF41259949}" type="pres">
      <dgm:prSet presAssocID="{8D0F3B88-97AB-4CE5-B750-EC81A69F1131}" presName="bkgdShape" presStyleLbl="node1" presStyleIdx="0" presStyleCnt="4" custLinFactNeighborX="-3884" custLinFactNeighborY="-687"/>
      <dgm:spPr/>
      <dgm:t>
        <a:bodyPr/>
        <a:lstStyle/>
        <a:p>
          <a:endParaRPr lang="en-US"/>
        </a:p>
      </dgm:t>
    </dgm:pt>
    <dgm:pt modelId="{CA38557E-84A6-46AF-BCC5-CEE9878B1CEA}" type="pres">
      <dgm:prSet presAssocID="{8D0F3B88-97AB-4CE5-B750-EC81A69F1131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C43069-EE63-4D79-80AB-21779AB3381B}" type="pres">
      <dgm:prSet presAssocID="{8D0F3B88-97AB-4CE5-B750-EC81A69F1131}" presName="invisiNode" presStyleLbl="node1" presStyleIdx="0" presStyleCnt="4"/>
      <dgm:spPr/>
    </dgm:pt>
    <dgm:pt modelId="{BBAB1F00-C69C-4760-9735-163DF95CE477}" type="pres">
      <dgm:prSet presAssocID="{8D0F3B88-97AB-4CE5-B750-EC81A69F1131}" presName="imagNode" presStyleLbl="fgImgPlace1" presStyleIdx="0" presStyleCnt="4" custScaleX="122802" custLinFactNeighborY="2588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0D7F5C8-C000-4EBC-B646-2B43ED5F58C1}" type="pres">
      <dgm:prSet presAssocID="{D0A73C93-2A29-4E9A-A4AF-A6961307751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BEB8F43-B508-4773-B767-7474BD81DDAF}" type="pres">
      <dgm:prSet presAssocID="{9C12AF8D-4DD6-41FD-AB6D-18E929ADB836}" presName="compNode" presStyleCnt="0"/>
      <dgm:spPr/>
    </dgm:pt>
    <dgm:pt modelId="{63491CCB-5ECB-492F-A9DC-4219D5EE50B6}" type="pres">
      <dgm:prSet presAssocID="{9C12AF8D-4DD6-41FD-AB6D-18E929ADB836}" presName="bkgdShape" presStyleLbl="node1" presStyleIdx="1" presStyleCnt="4"/>
      <dgm:spPr/>
      <dgm:t>
        <a:bodyPr/>
        <a:lstStyle/>
        <a:p>
          <a:endParaRPr lang="en-US"/>
        </a:p>
      </dgm:t>
    </dgm:pt>
    <dgm:pt modelId="{967C0F78-F0FA-42D6-8E95-99932EBABC26}" type="pres">
      <dgm:prSet presAssocID="{9C12AF8D-4DD6-41FD-AB6D-18E929ADB836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14A8D-6FFD-44F2-BA93-129FF24B9C96}" type="pres">
      <dgm:prSet presAssocID="{9C12AF8D-4DD6-41FD-AB6D-18E929ADB836}" presName="invisiNode" presStyleLbl="node1" presStyleIdx="1" presStyleCnt="4"/>
      <dgm:spPr/>
    </dgm:pt>
    <dgm:pt modelId="{33D9422A-E97A-4DBC-8A75-297B8A8776E2}" type="pres">
      <dgm:prSet presAssocID="{9C12AF8D-4DD6-41FD-AB6D-18E929ADB836}" presName="imagNode" presStyleLbl="fgImgPlace1" presStyleIdx="1" presStyleCnt="4" custScaleX="120869" custLinFactNeighborY="2588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46FD63A-72A7-4166-A5C8-B475FFCD0B24}" type="pres">
      <dgm:prSet presAssocID="{585C4AC2-86C8-4501-A320-037943A1235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914D2EA-2C07-4ABC-A727-74FCCF12E76C}" type="pres">
      <dgm:prSet presAssocID="{AA94EB94-FB26-47D0-B215-461F18E3B131}" presName="compNode" presStyleCnt="0"/>
      <dgm:spPr/>
    </dgm:pt>
    <dgm:pt modelId="{21789EE6-B576-4AEB-83C6-9644CC07C69C}" type="pres">
      <dgm:prSet presAssocID="{AA94EB94-FB26-47D0-B215-461F18E3B131}" presName="bkgdShape" presStyleLbl="node1" presStyleIdx="2" presStyleCnt="4"/>
      <dgm:spPr/>
      <dgm:t>
        <a:bodyPr/>
        <a:lstStyle/>
        <a:p>
          <a:endParaRPr lang="en-US"/>
        </a:p>
      </dgm:t>
    </dgm:pt>
    <dgm:pt modelId="{77607739-03F6-4A14-A3D3-5E6659E61980}" type="pres">
      <dgm:prSet presAssocID="{AA94EB94-FB26-47D0-B215-461F18E3B131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38F07-0D29-445D-B6E6-A95329C68569}" type="pres">
      <dgm:prSet presAssocID="{AA94EB94-FB26-47D0-B215-461F18E3B131}" presName="invisiNode" presStyleLbl="node1" presStyleIdx="2" presStyleCnt="4"/>
      <dgm:spPr/>
    </dgm:pt>
    <dgm:pt modelId="{2FA9BAC2-C6EF-4499-90DA-2BBBE3827155}" type="pres">
      <dgm:prSet presAssocID="{AA94EB94-FB26-47D0-B215-461F18E3B131}" presName="imagNode" presStyleLbl="fgImgPlace1" presStyleIdx="2" presStyleCnt="4" custScaleX="120853" custLinFactNeighborX="-8" custLinFactNeighborY="2683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E21A3DE-C198-4455-A69C-CE5B83D8CF59}" type="pres">
      <dgm:prSet presAssocID="{901BC1CC-3243-4BE5-ADB5-FDC3C0AE3F7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DCBF09B-52EC-4835-BE14-4EFEE70749F0}" type="pres">
      <dgm:prSet presAssocID="{75AE7126-5F01-4025-BF6B-DC916AD24E60}" presName="compNode" presStyleCnt="0"/>
      <dgm:spPr/>
    </dgm:pt>
    <dgm:pt modelId="{B482803A-114B-457C-BCB8-94CB5136E4FC}" type="pres">
      <dgm:prSet presAssocID="{75AE7126-5F01-4025-BF6B-DC916AD24E60}" presName="bkgdShape" presStyleLbl="node1" presStyleIdx="3" presStyleCnt="4"/>
      <dgm:spPr/>
      <dgm:t>
        <a:bodyPr/>
        <a:lstStyle/>
        <a:p>
          <a:endParaRPr lang="en-US"/>
        </a:p>
      </dgm:t>
    </dgm:pt>
    <dgm:pt modelId="{B7BB22F3-5E4F-48F1-A124-5362EF0AFC70}" type="pres">
      <dgm:prSet presAssocID="{75AE7126-5F01-4025-BF6B-DC916AD24E60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D1744-C0E6-4EC2-B8E3-2216FF31895A}" type="pres">
      <dgm:prSet presAssocID="{75AE7126-5F01-4025-BF6B-DC916AD24E60}" presName="invisiNode" presStyleLbl="node1" presStyleIdx="3" presStyleCnt="4"/>
      <dgm:spPr/>
    </dgm:pt>
    <dgm:pt modelId="{3F2234D0-E08D-4F21-BAEC-AFFF15546322}" type="pres">
      <dgm:prSet presAssocID="{75AE7126-5F01-4025-BF6B-DC916AD24E60}" presName="imagNode" presStyleLbl="fgImgPlace1" presStyleIdx="3" presStyleCnt="4" custScaleX="112375" custLinFactNeighborY="2588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686F4004-BF7F-4659-A177-7FF593BD9DC2}" srcId="{0A851C01-28ED-46DC-838A-DAC088CCA0B0}" destId="{9C12AF8D-4DD6-41FD-AB6D-18E929ADB836}" srcOrd="1" destOrd="0" parTransId="{0904BD69-B973-4C54-AC02-64A3AA4D6004}" sibTransId="{585C4AC2-86C8-4501-A320-037943A1235F}"/>
    <dgm:cxn modelId="{44FDDA8A-3EC4-4FC4-A8A6-47D579D01646}" type="presOf" srcId="{75AE7126-5F01-4025-BF6B-DC916AD24E60}" destId="{B7BB22F3-5E4F-48F1-A124-5362EF0AFC70}" srcOrd="1" destOrd="0" presId="urn:microsoft.com/office/officeart/2005/8/layout/hList7"/>
    <dgm:cxn modelId="{BDBCC789-7023-4AB3-9651-D5C22E816412}" type="presOf" srcId="{585C4AC2-86C8-4501-A320-037943A1235F}" destId="{F46FD63A-72A7-4166-A5C8-B475FFCD0B24}" srcOrd="0" destOrd="0" presId="urn:microsoft.com/office/officeart/2005/8/layout/hList7"/>
    <dgm:cxn modelId="{775D0AB8-88BF-4AD1-94A5-9444874CDA98}" type="presOf" srcId="{9C12AF8D-4DD6-41FD-AB6D-18E929ADB836}" destId="{967C0F78-F0FA-42D6-8E95-99932EBABC26}" srcOrd="1" destOrd="0" presId="urn:microsoft.com/office/officeart/2005/8/layout/hList7"/>
    <dgm:cxn modelId="{2751E20D-9E32-43AD-B724-622381767C1E}" type="presOf" srcId="{D0A73C93-2A29-4E9A-A4AF-A6961307751E}" destId="{10D7F5C8-C000-4EBC-B646-2B43ED5F58C1}" srcOrd="0" destOrd="0" presId="urn:microsoft.com/office/officeart/2005/8/layout/hList7"/>
    <dgm:cxn modelId="{A506B4B2-8A05-48C8-87C9-743383BFE782}" srcId="{0A851C01-28ED-46DC-838A-DAC088CCA0B0}" destId="{AA94EB94-FB26-47D0-B215-461F18E3B131}" srcOrd="2" destOrd="0" parTransId="{9FFA9CAC-9BDE-459B-968C-2617BED7A946}" sibTransId="{901BC1CC-3243-4BE5-ADB5-FDC3C0AE3F7E}"/>
    <dgm:cxn modelId="{C0166102-BE01-473C-A8C4-2AC1F50422A6}" type="presOf" srcId="{8D0F3B88-97AB-4CE5-B750-EC81A69F1131}" destId="{CA38557E-84A6-46AF-BCC5-CEE9878B1CEA}" srcOrd="1" destOrd="0" presId="urn:microsoft.com/office/officeart/2005/8/layout/hList7"/>
    <dgm:cxn modelId="{8828A6D8-9270-448D-BC16-7E40ED65A868}" type="presOf" srcId="{9C12AF8D-4DD6-41FD-AB6D-18E929ADB836}" destId="{63491CCB-5ECB-492F-A9DC-4219D5EE50B6}" srcOrd="0" destOrd="0" presId="urn:microsoft.com/office/officeart/2005/8/layout/hList7"/>
    <dgm:cxn modelId="{B0C07859-0A26-4C38-9B12-CDC5C3184F0C}" type="presOf" srcId="{8D0F3B88-97AB-4CE5-B750-EC81A69F1131}" destId="{480EEB47-0808-4641-AB2F-72DF41259949}" srcOrd="0" destOrd="0" presId="urn:microsoft.com/office/officeart/2005/8/layout/hList7"/>
    <dgm:cxn modelId="{7952B6F1-0216-4B71-8451-53D829CD3448}" srcId="{0A851C01-28ED-46DC-838A-DAC088CCA0B0}" destId="{8D0F3B88-97AB-4CE5-B750-EC81A69F1131}" srcOrd="0" destOrd="0" parTransId="{88178B48-E776-43E0-BB1B-733670E6A4CA}" sibTransId="{D0A73C93-2A29-4E9A-A4AF-A6961307751E}"/>
    <dgm:cxn modelId="{222D547F-06DD-4950-ADF8-4760C11C57D7}" type="presOf" srcId="{75AE7126-5F01-4025-BF6B-DC916AD24E60}" destId="{B482803A-114B-457C-BCB8-94CB5136E4FC}" srcOrd="0" destOrd="0" presId="urn:microsoft.com/office/officeart/2005/8/layout/hList7"/>
    <dgm:cxn modelId="{34AD1CBA-4661-4FA0-AA25-F08FC5185D07}" type="presOf" srcId="{0A851C01-28ED-46DC-838A-DAC088CCA0B0}" destId="{17FDB489-EC56-4528-B2C0-4C3512FB1165}" srcOrd="0" destOrd="0" presId="urn:microsoft.com/office/officeart/2005/8/layout/hList7"/>
    <dgm:cxn modelId="{0CD78FC0-06D7-4736-A699-872F9050E390}" type="presOf" srcId="{AA94EB94-FB26-47D0-B215-461F18E3B131}" destId="{77607739-03F6-4A14-A3D3-5E6659E61980}" srcOrd="1" destOrd="0" presId="urn:microsoft.com/office/officeart/2005/8/layout/hList7"/>
    <dgm:cxn modelId="{DC99F175-E85F-4C0E-94A3-54262DBC08B6}" type="presOf" srcId="{AA94EB94-FB26-47D0-B215-461F18E3B131}" destId="{21789EE6-B576-4AEB-83C6-9644CC07C69C}" srcOrd="0" destOrd="0" presId="urn:microsoft.com/office/officeart/2005/8/layout/hList7"/>
    <dgm:cxn modelId="{BBA6AC9F-6833-4283-9B9F-076AA52E751C}" srcId="{0A851C01-28ED-46DC-838A-DAC088CCA0B0}" destId="{75AE7126-5F01-4025-BF6B-DC916AD24E60}" srcOrd="3" destOrd="0" parTransId="{9C9BD491-9409-4DE7-8BF3-FBECF13EB92E}" sibTransId="{12F48B01-AB64-45D2-8F51-89B56D360B44}"/>
    <dgm:cxn modelId="{98DF027F-0566-4B67-B93A-76E548141C56}" type="presOf" srcId="{901BC1CC-3243-4BE5-ADB5-FDC3C0AE3F7E}" destId="{BE21A3DE-C198-4455-A69C-CE5B83D8CF59}" srcOrd="0" destOrd="0" presId="urn:microsoft.com/office/officeart/2005/8/layout/hList7"/>
    <dgm:cxn modelId="{033572AC-C0DC-4BBF-B848-2F073A79EDB0}" type="presParOf" srcId="{17FDB489-EC56-4528-B2C0-4C3512FB1165}" destId="{41FEFD29-067E-4EB8-BFBC-D2C342A83A6B}" srcOrd="0" destOrd="0" presId="urn:microsoft.com/office/officeart/2005/8/layout/hList7"/>
    <dgm:cxn modelId="{DE892C9B-5265-485C-9E79-C0FA5A6573DB}" type="presParOf" srcId="{17FDB489-EC56-4528-B2C0-4C3512FB1165}" destId="{85C2B2F9-FC28-4ADA-895A-661E362E035C}" srcOrd="1" destOrd="0" presId="urn:microsoft.com/office/officeart/2005/8/layout/hList7"/>
    <dgm:cxn modelId="{FFAC10C4-D304-40FC-B1B2-0B5617305E84}" type="presParOf" srcId="{85C2B2F9-FC28-4ADA-895A-661E362E035C}" destId="{5915801C-E1DB-41FA-B4A5-3E2E5630B8CC}" srcOrd="0" destOrd="0" presId="urn:microsoft.com/office/officeart/2005/8/layout/hList7"/>
    <dgm:cxn modelId="{402A63A3-ACDA-40CE-B104-BA352099B36E}" type="presParOf" srcId="{5915801C-E1DB-41FA-B4A5-3E2E5630B8CC}" destId="{480EEB47-0808-4641-AB2F-72DF41259949}" srcOrd="0" destOrd="0" presId="urn:microsoft.com/office/officeart/2005/8/layout/hList7"/>
    <dgm:cxn modelId="{3E602117-1B15-4123-893D-EF3317168AE3}" type="presParOf" srcId="{5915801C-E1DB-41FA-B4A5-3E2E5630B8CC}" destId="{CA38557E-84A6-46AF-BCC5-CEE9878B1CEA}" srcOrd="1" destOrd="0" presId="urn:microsoft.com/office/officeart/2005/8/layout/hList7"/>
    <dgm:cxn modelId="{DC05EE9F-E0B5-4C91-A0E7-63D67DFC7B67}" type="presParOf" srcId="{5915801C-E1DB-41FA-B4A5-3E2E5630B8CC}" destId="{ABC43069-EE63-4D79-80AB-21779AB3381B}" srcOrd="2" destOrd="0" presId="urn:microsoft.com/office/officeart/2005/8/layout/hList7"/>
    <dgm:cxn modelId="{FD713C93-6A95-4603-B102-169ECF01A2AE}" type="presParOf" srcId="{5915801C-E1DB-41FA-B4A5-3E2E5630B8CC}" destId="{BBAB1F00-C69C-4760-9735-163DF95CE477}" srcOrd="3" destOrd="0" presId="urn:microsoft.com/office/officeart/2005/8/layout/hList7"/>
    <dgm:cxn modelId="{F66816A6-4B14-4D70-A291-0397915F6F97}" type="presParOf" srcId="{85C2B2F9-FC28-4ADA-895A-661E362E035C}" destId="{10D7F5C8-C000-4EBC-B646-2B43ED5F58C1}" srcOrd="1" destOrd="0" presId="urn:microsoft.com/office/officeart/2005/8/layout/hList7"/>
    <dgm:cxn modelId="{97BAD1EB-00F7-4D1C-A4F2-09D7DE26B98E}" type="presParOf" srcId="{85C2B2F9-FC28-4ADA-895A-661E362E035C}" destId="{0BEB8F43-B508-4773-B767-7474BD81DDAF}" srcOrd="2" destOrd="0" presId="urn:microsoft.com/office/officeart/2005/8/layout/hList7"/>
    <dgm:cxn modelId="{8B328B17-4651-4DF2-BE9E-B77BA51276FB}" type="presParOf" srcId="{0BEB8F43-B508-4773-B767-7474BD81DDAF}" destId="{63491CCB-5ECB-492F-A9DC-4219D5EE50B6}" srcOrd="0" destOrd="0" presId="urn:microsoft.com/office/officeart/2005/8/layout/hList7"/>
    <dgm:cxn modelId="{57DB5EFA-A42F-4ADC-9F56-1C846A743009}" type="presParOf" srcId="{0BEB8F43-B508-4773-B767-7474BD81DDAF}" destId="{967C0F78-F0FA-42D6-8E95-99932EBABC26}" srcOrd="1" destOrd="0" presId="urn:microsoft.com/office/officeart/2005/8/layout/hList7"/>
    <dgm:cxn modelId="{1EAE6B54-6E51-41A7-AAA8-83E2D8BB7E99}" type="presParOf" srcId="{0BEB8F43-B508-4773-B767-7474BD81DDAF}" destId="{77F14A8D-6FFD-44F2-BA93-129FF24B9C96}" srcOrd="2" destOrd="0" presId="urn:microsoft.com/office/officeart/2005/8/layout/hList7"/>
    <dgm:cxn modelId="{3988E747-D279-4B60-A95A-00A5435DB853}" type="presParOf" srcId="{0BEB8F43-B508-4773-B767-7474BD81DDAF}" destId="{33D9422A-E97A-4DBC-8A75-297B8A8776E2}" srcOrd="3" destOrd="0" presId="urn:microsoft.com/office/officeart/2005/8/layout/hList7"/>
    <dgm:cxn modelId="{2E66DD5D-DE1F-4390-9F20-7990114251C4}" type="presParOf" srcId="{85C2B2F9-FC28-4ADA-895A-661E362E035C}" destId="{F46FD63A-72A7-4166-A5C8-B475FFCD0B24}" srcOrd="3" destOrd="0" presId="urn:microsoft.com/office/officeart/2005/8/layout/hList7"/>
    <dgm:cxn modelId="{498FC2FC-9973-4C02-B485-9AAF4965CDB1}" type="presParOf" srcId="{85C2B2F9-FC28-4ADA-895A-661E362E035C}" destId="{9914D2EA-2C07-4ABC-A727-74FCCF12E76C}" srcOrd="4" destOrd="0" presId="urn:microsoft.com/office/officeart/2005/8/layout/hList7"/>
    <dgm:cxn modelId="{CBE9CEAF-52DE-4EFF-A51C-0A0ACF440E7A}" type="presParOf" srcId="{9914D2EA-2C07-4ABC-A727-74FCCF12E76C}" destId="{21789EE6-B576-4AEB-83C6-9644CC07C69C}" srcOrd="0" destOrd="0" presId="urn:microsoft.com/office/officeart/2005/8/layout/hList7"/>
    <dgm:cxn modelId="{0FCD0660-20CE-41D0-8337-04F1796DEDD5}" type="presParOf" srcId="{9914D2EA-2C07-4ABC-A727-74FCCF12E76C}" destId="{77607739-03F6-4A14-A3D3-5E6659E61980}" srcOrd="1" destOrd="0" presId="urn:microsoft.com/office/officeart/2005/8/layout/hList7"/>
    <dgm:cxn modelId="{0CCF3DF7-CE26-44DD-94D8-83846EDC8E9A}" type="presParOf" srcId="{9914D2EA-2C07-4ABC-A727-74FCCF12E76C}" destId="{00238F07-0D29-445D-B6E6-A95329C68569}" srcOrd="2" destOrd="0" presId="urn:microsoft.com/office/officeart/2005/8/layout/hList7"/>
    <dgm:cxn modelId="{F36DFAEF-A390-43FC-834E-4853FCB99E17}" type="presParOf" srcId="{9914D2EA-2C07-4ABC-A727-74FCCF12E76C}" destId="{2FA9BAC2-C6EF-4499-90DA-2BBBE3827155}" srcOrd="3" destOrd="0" presId="urn:microsoft.com/office/officeart/2005/8/layout/hList7"/>
    <dgm:cxn modelId="{D9B9F739-3808-4D79-B176-A76F98324991}" type="presParOf" srcId="{85C2B2F9-FC28-4ADA-895A-661E362E035C}" destId="{BE21A3DE-C198-4455-A69C-CE5B83D8CF59}" srcOrd="5" destOrd="0" presId="urn:microsoft.com/office/officeart/2005/8/layout/hList7"/>
    <dgm:cxn modelId="{A31346AA-2995-4D04-BE74-1E9824B46B6C}" type="presParOf" srcId="{85C2B2F9-FC28-4ADA-895A-661E362E035C}" destId="{6DCBF09B-52EC-4835-BE14-4EFEE70749F0}" srcOrd="6" destOrd="0" presId="urn:microsoft.com/office/officeart/2005/8/layout/hList7"/>
    <dgm:cxn modelId="{BD40CF4C-3F19-4B63-9F59-61A017E7AC87}" type="presParOf" srcId="{6DCBF09B-52EC-4835-BE14-4EFEE70749F0}" destId="{B482803A-114B-457C-BCB8-94CB5136E4FC}" srcOrd="0" destOrd="0" presId="urn:microsoft.com/office/officeart/2005/8/layout/hList7"/>
    <dgm:cxn modelId="{3338EE89-3634-489B-AACF-B327BF59BB08}" type="presParOf" srcId="{6DCBF09B-52EC-4835-BE14-4EFEE70749F0}" destId="{B7BB22F3-5E4F-48F1-A124-5362EF0AFC70}" srcOrd="1" destOrd="0" presId="urn:microsoft.com/office/officeart/2005/8/layout/hList7"/>
    <dgm:cxn modelId="{E23910BA-7821-4DA1-AC37-F533EC92844A}" type="presParOf" srcId="{6DCBF09B-52EC-4835-BE14-4EFEE70749F0}" destId="{A28D1744-C0E6-4EC2-B8E3-2216FF31895A}" srcOrd="2" destOrd="0" presId="urn:microsoft.com/office/officeart/2005/8/layout/hList7"/>
    <dgm:cxn modelId="{B08AF952-2F1D-4317-92AC-10BDD60A8D58}" type="presParOf" srcId="{6DCBF09B-52EC-4835-BE14-4EFEE70749F0}" destId="{3F2234D0-E08D-4F21-BAEC-AFFF15546322}" srcOrd="3" destOrd="0" presId="urn:microsoft.com/office/officeart/2005/8/layout/hList7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0EEB47-0808-4641-AB2F-72DF41259949}">
      <dsp:nvSpPr>
        <dsp:cNvPr id="0" name=""/>
        <dsp:cNvSpPr/>
      </dsp:nvSpPr>
      <dsp:spPr>
        <a:xfrm>
          <a:off x="0" y="0"/>
          <a:ext cx="2011188" cy="43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/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Wireless</a:t>
          </a:r>
          <a:br>
            <a:rPr lang="en-US" sz="1800" kern="1200" dirty="0" smtClean="0"/>
          </a:br>
          <a:r>
            <a:rPr lang="en-US" sz="1800" kern="1200" dirty="0" smtClean="0"/>
            <a:t>Programming</a:t>
          </a:r>
          <a:br>
            <a:rPr lang="en-US" sz="1800" kern="1200" dirty="0" smtClean="0"/>
          </a:br>
          <a:r>
            <a:rPr lang="en-US" sz="1800" kern="1200" dirty="0" smtClean="0"/>
            <a:t>Design</a:t>
          </a:r>
          <a:br>
            <a:rPr lang="en-US" sz="1800" kern="1200" dirty="0" smtClean="0"/>
          </a:br>
          <a:r>
            <a:rPr lang="en-US" sz="1800" kern="1200" dirty="0" smtClean="0"/>
            <a:t>Integration</a:t>
          </a:r>
          <a:endParaRPr lang="en-US" sz="1800" kern="1200" dirty="0"/>
        </a:p>
      </dsp:txBody>
      <dsp:txXfrm>
        <a:off x="0" y="1755774"/>
        <a:ext cx="2011188" cy="1755774"/>
      </dsp:txXfrm>
    </dsp:sp>
    <dsp:sp modelId="{BBAB1F00-C69C-4760-9735-163DF95CE477}">
      <dsp:nvSpPr>
        <dsp:cNvPr id="0" name=""/>
        <dsp:cNvSpPr/>
      </dsp:nvSpPr>
      <dsp:spPr>
        <a:xfrm>
          <a:off x="110025" y="641751"/>
          <a:ext cx="1794975" cy="14616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91CCB-5ECB-492F-A9DC-4219D5EE50B6}">
      <dsp:nvSpPr>
        <dsp:cNvPr id="0" name=""/>
        <dsp:cNvSpPr/>
      </dsp:nvSpPr>
      <dsp:spPr>
        <a:xfrm>
          <a:off x="2073443" y="0"/>
          <a:ext cx="2011188" cy="43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en-US" sz="1800" kern="1200" dirty="0" smtClean="0"/>
            <a:t>Microcontroller</a:t>
          </a:r>
          <a:br>
            <a:rPr lang="en-US" sz="1800" kern="1200" dirty="0" smtClean="0"/>
          </a:br>
          <a:r>
            <a:rPr lang="en-US" sz="1800" kern="1200" dirty="0" smtClean="0"/>
            <a:t>Programming</a:t>
          </a:r>
          <a:br>
            <a:rPr lang="en-US" sz="1800" kern="1200" dirty="0" smtClean="0"/>
          </a:br>
          <a:r>
            <a:rPr lang="en-US" sz="1800" kern="1200" dirty="0" smtClean="0"/>
            <a:t>PCB Design</a:t>
          </a:r>
          <a:br>
            <a:rPr lang="en-US" sz="1800" kern="1200" dirty="0" smtClean="0"/>
          </a:br>
          <a:r>
            <a:rPr lang="en-US" sz="1800" kern="1200" dirty="0" smtClean="0"/>
            <a:t>Power Supply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2073443" y="1755774"/>
        <a:ext cx="2011188" cy="1755774"/>
      </dsp:txXfrm>
    </dsp:sp>
    <dsp:sp modelId="{33D9422A-E97A-4DBC-8A75-297B8A8776E2}">
      <dsp:nvSpPr>
        <dsp:cNvPr id="0" name=""/>
        <dsp:cNvSpPr/>
      </dsp:nvSpPr>
      <dsp:spPr>
        <a:xfrm>
          <a:off x="2195677" y="641751"/>
          <a:ext cx="1766721" cy="146168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89EE6-B576-4AEB-83C6-9644CC07C69C}">
      <dsp:nvSpPr>
        <dsp:cNvPr id="0" name=""/>
        <dsp:cNvSpPr/>
      </dsp:nvSpPr>
      <dsp:spPr>
        <a:xfrm>
          <a:off x="4144967" y="0"/>
          <a:ext cx="2011188" cy="43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 smtClean="0"/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en-US" sz="1800" kern="1200" dirty="0" smtClean="0"/>
            <a:t>SCADA</a:t>
          </a:r>
          <a:br>
            <a:rPr lang="en-US" sz="1800" kern="1200" dirty="0" smtClean="0"/>
          </a:br>
          <a:r>
            <a:rPr lang="en-US" sz="1800" kern="1200" dirty="0" smtClean="0"/>
            <a:t>Programming</a:t>
          </a:r>
          <a:br>
            <a:rPr lang="en-US" sz="1800" kern="1200" dirty="0" smtClean="0"/>
          </a:br>
          <a:r>
            <a:rPr lang="en-US" sz="1800" kern="1200" dirty="0" smtClean="0"/>
            <a:t>Design</a:t>
          </a:r>
          <a:br>
            <a:rPr lang="en-US" sz="1800" kern="1200" dirty="0" smtClean="0"/>
          </a:br>
          <a:r>
            <a:rPr lang="en-US" sz="1800" kern="1200" dirty="0" smtClean="0"/>
            <a:t>Integration</a:t>
          </a:r>
          <a:endParaRPr lang="en-US" sz="1800" kern="1200" dirty="0"/>
        </a:p>
      </dsp:txBody>
      <dsp:txXfrm>
        <a:off x="4144967" y="1755774"/>
        <a:ext cx="2011188" cy="1755774"/>
      </dsp:txXfrm>
    </dsp:sp>
    <dsp:sp modelId="{2FA9BAC2-C6EF-4499-90DA-2BBBE3827155}">
      <dsp:nvSpPr>
        <dsp:cNvPr id="0" name=""/>
        <dsp:cNvSpPr/>
      </dsp:nvSpPr>
      <dsp:spPr>
        <a:xfrm>
          <a:off x="4267201" y="655637"/>
          <a:ext cx="1766487" cy="146168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2803A-114B-457C-BCB8-94CB5136E4FC}">
      <dsp:nvSpPr>
        <dsp:cNvPr id="0" name=""/>
        <dsp:cNvSpPr/>
      </dsp:nvSpPr>
      <dsp:spPr>
        <a:xfrm>
          <a:off x="6216492" y="0"/>
          <a:ext cx="2011188" cy="43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 smtClean="0"/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en-US" sz="1800" kern="1200" dirty="0" smtClean="0"/>
            <a:t>Relay</a:t>
          </a:r>
          <a:br>
            <a:rPr lang="en-US" sz="1800" kern="1200" dirty="0" smtClean="0"/>
          </a:br>
          <a:r>
            <a:rPr lang="en-US" sz="1800" kern="1200" dirty="0" smtClean="0"/>
            <a:t>Programming</a:t>
          </a:r>
          <a:br>
            <a:rPr lang="en-US" sz="1800" kern="1200" dirty="0" smtClean="0"/>
          </a:br>
          <a:r>
            <a:rPr lang="en-US" sz="1800" kern="1200" dirty="0" smtClean="0"/>
            <a:t>LCD</a:t>
          </a:r>
          <a:br>
            <a:rPr lang="en-US" sz="1800" kern="1200" dirty="0" smtClean="0"/>
          </a:br>
          <a:r>
            <a:rPr lang="en-US" sz="1800" kern="1200" dirty="0" smtClean="0"/>
            <a:t>Design</a:t>
          </a:r>
          <a:endParaRPr lang="en-US" sz="1800" kern="1200" dirty="0"/>
        </a:p>
      </dsp:txBody>
      <dsp:txXfrm>
        <a:off x="6216492" y="1755774"/>
        <a:ext cx="2011188" cy="1755774"/>
      </dsp:txXfrm>
    </dsp:sp>
    <dsp:sp modelId="{3F2234D0-E08D-4F21-BAEC-AFFF15546322}">
      <dsp:nvSpPr>
        <dsp:cNvPr id="0" name=""/>
        <dsp:cNvSpPr/>
      </dsp:nvSpPr>
      <dsp:spPr>
        <a:xfrm>
          <a:off x="6400803" y="641751"/>
          <a:ext cx="1642565" cy="146168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EFD29-067E-4EB8-BFBC-D2C342A83A6B}">
      <dsp:nvSpPr>
        <dsp:cNvPr id="0" name=""/>
        <dsp:cNvSpPr/>
      </dsp:nvSpPr>
      <dsp:spPr>
        <a:xfrm flipH="1" flipV="1">
          <a:off x="4343413" y="3779840"/>
          <a:ext cx="914377" cy="587675"/>
        </a:xfrm>
        <a:prstGeom prst="mathMinus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3FEFE-2918-44D1-B3FD-26E4E468EA59}" type="datetimeFigureOut">
              <a:rPr lang="en-US" smtClean="0"/>
              <a:pPr/>
              <a:t>8/7/2009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CC88F-E1DB-44EB-BA46-866435187B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9A610-19EB-4D82-A377-2A0BBEC6904D}" type="datetimeFigureOut">
              <a:rPr lang="en-US" smtClean="0"/>
              <a:pPr/>
              <a:t>8/7/2009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B4556-FCAF-4A45-9F1B-CD76E609FE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 Display data </a:t>
            </a:r>
            <a:r>
              <a:rPr lang="en-US" dirty="0" err="1" smtClean="0"/>
              <a:t>addres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4556-FCAF-4A45-9F1B-CD76E609FEB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4556-FCAF-4A45-9F1B-CD76E609FEB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6E5B-15A2-4814-B762-1E26EB2F779D}" type="datetimeFigureOut">
              <a:rPr lang="en-US" smtClean="0"/>
              <a:pPr/>
              <a:t>8/7/2009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C234-D64C-45B7-B82D-1F16081F47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6E5B-15A2-4814-B762-1E26EB2F779D}" type="datetimeFigureOut">
              <a:rPr lang="en-US" smtClean="0"/>
              <a:pPr/>
              <a:t>8/7/2009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C234-D64C-45B7-B82D-1F16081F47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6E5B-15A2-4814-B762-1E26EB2F779D}" type="datetimeFigureOut">
              <a:rPr lang="en-US" smtClean="0"/>
              <a:pPr/>
              <a:t>8/7/2009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C234-D64C-45B7-B82D-1F16081F47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6E5B-15A2-4814-B762-1E26EB2F779D}" type="datetimeFigureOut">
              <a:rPr lang="en-US" smtClean="0"/>
              <a:pPr/>
              <a:t>8/7/2009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C234-D64C-45B7-B82D-1F16081F47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6E5B-15A2-4814-B762-1E26EB2F779D}" type="datetimeFigureOut">
              <a:rPr lang="en-US" smtClean="0"/>
              <a:pPr/>
              <a:t>8/7/2009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C234-D64C-45B7-B82D-1F16081F47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6E5B-15A2-4814-B762-1E26EB2F779D}" type="datetimeFigureOut">
              <a:rPr lang="en-US" smtClean="0"/>
              <a:pPr/>
              <a:t>8/7/2009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C234-D64C-45B7-B82D-1F16081F47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6E5B-15A2-4814-B762-1E26EB2F779D}" type="datetimeFigureOut">
              <a:rPr lang="en-US" smtClean="0"/>
              <a:pPr/>
              <a:t>8/7/2009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C234-D64C-45B7-B82D-1F16081F47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6E5B-15A2-4814-B762-1E26EB2F779D}" type="datetimeFigureOut">
              <a:rPr lang="en-US" smtClean="0"/>
              <a:pPr/>
              <a:t>8/7/2009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C234-D64C-45B7-B82D-1F16081F47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6E5B-15A2-4814-B762-1E26EB2F779D}" type="datetimeFigureOut">
              <a:rPr lang="en-US" smtClean="0"/>
              <a:pPr/>
              <a:t>8/7/2009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C234-D64C-45B7-B82D-1F16081F47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6E5B-15A2-4814-B762-1E26EB2F779D}" type="datetimeFigureOut">
              <a:rPr lang="en-US" smtClean="0"/>
              <a:pPr/>
              <a:t>8/7/2009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C234-D64C-45B7-B82D-1F16081F47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6E5B-15A2-4814-B762-1E26EB2F779D}" type="datetimeFigureOut">
              <a:rPr lang="en-US" smtClean="0"/>
              <a:pPr/>
              <a:t>8/7/2009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D24C234-D64C-45B7-B82D-1F16081F47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B86E5B-15A2-4814-B762-1E26EB2F779D}" type="datetimeFigureOut">
              <a:rPr lang="en-US" smtClean="0"/>
              <a:pPr/>
              <a:t>8/7/2009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24C234-D64C-45B7-B82D-1F16081F473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pub1.rockwellautomation.com/images/web-proof-large/GL/1217748.jp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Substation Monitoring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u="sng" dirty="0" smtClean="0"/>
              <a:t>Group 6</a:t>
            </a:r>
          </a:p>
          <a:p>
            <a:r>
              <a:rPr lang="en-US" dirty="0" smtClean="0"/>
              <a:t>John Blackburn</a:t>
            </a:r>
          </a:p>
          <a:p>
            <a:r>
              <a:rPr lang="en-US" dirty="0" smtClean="0"/>
              <a:t>Steve Johnson</a:t>
            </a:r>
          </a:p>
          <a:p>
            <a:r>
              <a:rPr lang="en-US" dirty="0" err="1" smtClean="0"/>
              <a:t>Anish</a:t>
            </a:r>
            <a:r>
              <a:rPr lang="en-US" dirty="0" smtClean="0"/>
              <a:t> Raj Pant</a:t>
            </a:r>
          </a:p>
          <a:p>
            <a:r>
              <a:rPr lang="en-US" dirty="0" smtClean="0"/>
              <a:t>Devin King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BCI 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899594"/>
            <a:ext cx="2819400" cy="1528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5638800"/>
            <a:ext cx="3293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Sponsored by BCI Technologies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24712"/>
          </a:xfrm>
        </p:spPr>
        <p:txBody>
          <a:bodyPr>
            <a:normAutofit/>
          </a:bodyPr>
          <a:lstStyle/>
          <a:p>
            <a:r>
              <a:rPr lang="en-US" dirty="0" smtClean="0"/>
              <a:t>Microcontroller Pin Layout</a:t>
            </a:r>
            <a:endParaRPr lang="en-US" dirty="0"/>
          </a:p>
        </p:txBody>
      </p:sp>
      <p:pic>
        <p:nvPicPr>
          <p:cNvPr id="7" name="Picture 6" descr="CIMG7887.JPG"/>
          <p:cNvPicPr>
            <a:picLocks noChangeAspect="1"/>
          </p:cNvPicPr>
          <p:nvPr/>
        </p:nvPicPr>
        <p:blipFill>
          <a:blip r:embed="rId2" cstate="print"/>
          <a:srcRect l="16667" t="11111" r="14167" b="14444"/>
          <a:stretch>
            <a:fillRect/>
          </a:stretch>
        </p:blipFill>
        <p:spPr>
          <a:xfrm>
            <a:off x="5020103" y="3048000"/>
            <a:ext cx="3209497" cy="2590800"/>
          </a:xfrm>
          <a:prstGeom prst="rect">
            <a:avLst/>
          </a:prstGeom>
        </p:spPr>
      </p:pic>
      <p:pic>
        <p:nvPicPr>
          <p:cNvPr id="1026" name="Picture 2" descr="F:\EEL 4915\PIC layout.png"/>
          <p:cNvPicPr>
            <a:picLocks noChangeAspect="1" noChangeArrowheads="1"/>
          </p:cNvPicPr>
          <p:nvPr/>
        </p:nvPicPr>
        <p:blipFill>
          <a:blip r:embed="rId3" cstate="print"/>
          <a:srcRect l="11668" t="10264" r="30935" b="6099"/>
          <a:stretch>
            <a:fillRect/>
          </a:stretch>
        </p:blipFill>
        <p:spPr bwMode="auto">
          <a:xfrm>
            <a:off x="457200" y="1981200"/>
            <a:ext cx="4262438" cy="4399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smtClean="0"/>
              <a:t>Programming 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3657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MPLAB IDE</a:t>
            </a:r>
          </a:p>
          <a:p>
            <a:r>
              <a:rPr lang="en-US" dirty="0" smtClean="0"/>
              <a:t>MPLAB C18 Compiler</a:t>
            </a:r>
          </a:p>
          <a:p>
            <a:r>
              <a:rPr lang="en-US" dirty="0" err="1" smtClean="0"/>
              <a:t>PICkit</a:t>
            </a:r>
            <a:r>
              <a:rPr lang="en-US" dirty="0" smtClean="0"/>
              <a:t> 2 Programmer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828800"/>
            <a:ext cx="3657600" cy="438912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C18 Standard Library’s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XLCD.h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2" indent="-246888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</a:pPr>
            <a:r>
              <a:rPr lang="en-US" sz="2100" dirty="0" err="1" smtClean="0"/>
              <a:t>OpenXLCD</a:t>
            </a:r>
            <a:r>
              <a:rPr lang="en-US" sz="2100" dirty="0" smtClean="0"/>
              <a:t>()</a:t>
            </a:r>
          </a:p>
          <a:p>
            <a:pPr lvl="2" indent="-246888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</a:pPr>
            <a:r>
              <a:rPr lang="en-US" sz="2100" dirty="0" err="1" smtClean="0"/>
              <a:t>SetDDRamAddr</a:t>
            </a:r>
            <a:r>
              <a:rPr lang="en-US" sz="2100" dirty="0" smtClean="0"/>
              <a:t>()</a:t>
            </a:r>
          </a:p>
          <a:p>
            <a:pPr lvl="2" indent="-246888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</a:pPr>
            <a:r>
              <a:rPr lang="en-US" sz="2100" dirty="0" err="1" smtClean="0"/>
              <a:t>PutrsXLCD</a:t>
            </a:r>
            <a:r>
              <a:rPr lang="en-US" sz="2100" dirty="0" smtClean="0"/>
              <a:t>()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USART.h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/>
              <a:buChar char=""/>
              <a:tabLst/>
              <a:defRPr/>
            </a:pP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OpenUSART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</a:t>
            </a:r>
          </a:p>
          <a:p>
            <a:pPr marL="914400" marR="0" lvl="2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/>
              <a:buChar char=""/>
              <a:tabLst/>
              <a:defRPr/>
            </a:pP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ReadUSART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</a:t>
            </a:r>
          </a:p>
          <a:p>
            <a:pPr marL="914400" marR="0" lvl="2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/>
              <a:buChar char=""/>
              <a:tabLst/>
              <a:defRPr/>
            </a:pP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PutrsUSART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ADC.h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/>
              <a:buChar char="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ADC()</a:t>
            </a:r>
          </a:p>
          <a:p>
            <a:pPr marL="914400" marR="0" lvl="2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/>
              <a:buChar char=""/>
              <a:tabLst/>
              <a:defRPr/>
            </a:pP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ReadADC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</a:t>
            </a:r>
          </a:p>
          <a:p>
            <a:pPr marL="914400" marR="0" lvl="2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/>
              <a:buChar char=""/>
              <a:tabLst/>
              <a:defRPr/>
            </a:pP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ConvertADC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</a:t>
            </a:r>
          </a:p>
          <a:p>
            <a:pPr marL="914400" marR="0" lvl="2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/>
              <a:buChar char=""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00400"/>
            <a:ext cx="4648200" cy="342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Modbus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simple protocol data unit (PDU) independent of underlying communication layers.</a:t>
            </a:r>
          </a:p>
          <a:p>
            <a:r>
              <a:rPr lang="en-US" dirty="0" smtClean="0"/>
              <a:t>Modbus is used in many devices such as:</a:t>
            </a:r>
          </a:p>
          <a:p>
            <a:pPr lvl="1"/>
            <a:r>
              <a:rPr lang="en-US" dirty="0" smtClean="0"/>
              <a:t>PLC, HMI, Control Panels, Drivers, Motion Controls, and  other I/O devices</a:t>
            </a:r>
          </a:p>
          <a:p>
            <a:pPr lvl="1"/>
            <a:r>
              <a:rPr lang="en-US" dirty="0" smtClean="0"/>
              <a:t>To control and initiate remote operations.</a:t>
            </a:r>
          </a:p>
          <a:p>
            <a:pPr lvl="1"/>
            <a:r>
              <a:rPr lang="en-US" dirty="0" smtClean="0"/>
              <a:t>Can be done on serial interfaces as well as TCP/IP.</a:t>
            </a:r>
          </a:p>
          <a:p>
            <a:pPr lvl="1"/>
            <a:r>
              <a:rPr lang="en-US" dirty="0" smtClean="0"/>
              <a:t>We are using Modbus serial to do our communications.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Modbus Communication Stack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599" y="2362200"/>
            <a:ext cx="5459771" cy="411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52600" y="1905000"/>
            <a:ext cx="5334000" cy="523220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Modbus Application Layer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Modbus cont.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Handshake type serial transmission</a:t>
            </a:r>
          </a:p>
          <a:p>
            <a:r>
              <a:rPr lang="en-US" dirty="0" smtClean="0"/>
              <a:t>Modbus Message Transaction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0"/>
            <a:ext cx="8229600" cy="303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Modbus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Format written in Hex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pPr lvl="1"/>
            <a:r>
              <a:rPr lang="en-US" dirty="0" smtClean="0"/>
              <a:t>Request</a:t>
            </a:r>
          </a:p>
          <a:p>
            <a:pPr lvl="4"/>
            <a:r>
              <a:rPr lang="en-US" sz="1800" dirty="0" smtClean="0"/>
              <a:t>usually 8 bytes</a:t>
            </a:r>
            <a:endParaRPr lang="en-US" dirty="0" smtClean="0"/>
          </a:p>
          <a:p>
            <a:r>
              <a:rPr lang="en-US" dirty="0" smtClean="0"/>
              <a:t>A positive Response</a:t>
            </a:r>
          </a:p>
          <a:p>
            <a:pPr lvl="1"/>
            <a:r>
              <a:rPr lang="en-US" dirty="0" smtClean="0"/>
              <a:t>The response function code = the requested function code.</a:t>
            </a:r>
          </a:p>
          <a:p>
            <a:r>
              <a:rPr lang="en-US" dirty="0" smtClean="0"/>
              <a:t>An Exception Response</a:t>
            </a:r>
          </a:p>
          <a:p>
            <a:pPr lvl="1"/>
            <a:r>
              <a:rPr lang="en-US" dirty="0" smtClean="0"/>
              <a:t>Error detected during processing.</a:t>
            </a:r>
          </a:p>
          <a:p>
            <a:pPr lvl="1"/>
            <a:r>
              <a:rPr lang="en-US" dirty="0" smtClean="0"/>
              <a:t>Exception code = requested function code + 0x80h for the reason of the error.</a:t>
            </a:r>
          </a:p>
          <a:p>
            <a:r>
              <a:rPr lang="en-US" dirty="0" smtClean="0"/>
              <a:t>The microcontroller must be programmed to accept the modbus library of functions and error exceptions.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371600"/>
            <a:ext cx="4800600" cy="195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Modbus cont.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 code 03-Read Holding registers to access the data from our microcontroller.</a:t>
            </a:r>
          </a:p>
          <a:p>
            <a:r>
              <a:rPr lang="en-US" dirty="0" smtClean="0"/>
              <a:t>Function code 06-Write Single Register to wirelessly control and receive the status of the relay.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1143000" y="4191000"/>
            <a:ext cx="7086600" cy="1872100"/>
            <a:chOff x="1143000" y="4191000"/>
            <a:chExt cx="7086600" cy="18721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r="16667"/>
            <a:stretch>
              <a:fillRect/>
            </a:stretch>
          </p:blipFill>
          <p:spPr bwMode="auto">
            <a:xfrm>
              <a:off x="1143000" y="4191000"/>
              <a:ext cx="6858000" cy="18721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Oval 6"/>
            <p:cNvSpPr/>
            <p:nvPr/>
          </p:nvSpPr>
          <p:spPr>
            <a:xfrm>
              <a:off x="4191000" y="4495800"/>
              <a:ext cx="4038600" cy="685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Wireless communications</a:t>
            </a:r>
            <a:br>
              <a:rPr lang="en-US" dirty="0" smtClean="0"/>
            </a:br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3703320"/>
          </a:xfrm>
        </p:spPr>
        <p:txBody>
          <a:bodyPr/>
          <a:lstStyle/>
          <a:p>
            <a:pPr lvl="0"/>
            <a:r>
              <a:rPr lang="en-US" dirty="0" smtClean="0"/>
              <a:t>Bi-directional serial communications</a:t>
            </a:r>
          </a:p>
          <a:p>
            <a:pPr lvl="0"/>
            <a:r>
              <a:rPr lang="en-US" dirty="0" smtClean="0"/>
              <a:t>3.3 to 5 DC operational voltage</a:t>
            </a:r>
          </a:p>
          <a:p>
            <a:pPr lvl="0"/>
            <a:r>
              <a:rPr lang="en-US" dirty="0" smtClean="0"/>
              <a:t>Small form factor &lt; 3”x3”x3” for panel</a:t>
            </a:r>
          </a:p>
          <a:p>
            <a:pPr lvl="0"/>
            <a:r>
              <a:rPr lang="en-US" dirty="0" smtClean="0"/>
              <a:t>Small form factor &lt; 2”x2”x2” for computer interface</a:t>
            </a:r>
          </a:p>
          <a:p>
            <a:pPr lvl="0"/>
            <a:r>
              <a:rPr lang="en-US" dirty="0" smtClean="0"/>
              <a:t>Data transfer rate minimum of 50Kbps</a:t>
            </a:r>
          </a:p>
          <a:p>
            <a:pPr lvl="0"/>
            <a:r>
              <a:rPr lang="en-US" dirty="0" smtClean="0"/>
              <a:t>Effective range of &gt;30 meters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Bluetooth</a:t>
            </a:r>
          </a:p>
          <a:p>
            <a:r>
              <a:rPr lang="en-US" dirty="0" smtClean="0"/>
              <a:t>Low power, short-range wireless communication operating under the IEEE 802.15.1 standard.  </a:t>
            </a:r>
          </a:p>
          <a:p>
            <a:r>
              <a:rPr lang="en-US" dirty="0" smtClean="0"/>
              <a:t>This technology is inexpensive and the form-factor is relatively small.   </a:t>
            </a:r>
          </a:p>
          <a:p>
            <a:r>
              <a:rPr lang="en-US" dirty="0" smtClean="0"/>
              <a:t>Bluetooth works in fixed and mobile devices with omnidirectional signal output, operating in the 2.4 GHz short-range radio frequency bandwidth.  </a:t>
            </a:r>
          </a:p>
          <a:p>
            <a:r>
              <a:rPr lang="en-US" dirty="0" smtClean="0"/>
              <a:t>Bluetooth is capable of transmission rate of 3Mbits/s.</a:t>
            </a:r>
          </a:p>
          <a:p>
            <a:r>
              <a:rPr lang="en-US" dirty="0" smtClean="0"/>
              <a:t>Effective range of 10 meters.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0650" y="4572000"/>
            <a:ext cx="39433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447800"/>
            <a:ext cx="2743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X-Bee RF module	</a:t>
            </a:r>
          </a:p>
          <a:p>
            <a:pPr lvl="1"/>
            <a:r>
              <a:rPr lang="en-US" dirty="0" smtClean="0"/>
              <a:t>Small form factor</a:t>
            </a:r>
          </a:p>
          <a:p>
            <a:pPr lvl="1"/>
            <a:r>
              <a:rPr lang="en-US" dirty="0" smtClean="0"/>
              <a:t>ZigBee 802.15.4 standard</a:t>
            </a:r>
          </a:p>
          <a:p>
            <a:pPr lvl="1"/>
            <a:r>
              <a:rPr lang="en-US" dirty="0" smtClean="0"/>
              <a:t>Decent range (100 meters)</a:t>
            </a:r>
          </a:p>
          <a:p>
            <a:pPr lvl="1"/>
            <a:r>
              <a:rPr lang="en-US" dirty="0" smtClean="0"/>
              <a:t>Low power consumption (1 mW)</a:t>
            </a:r>
          </a:p>
          <a:p>
            <a:pPr lvl="1"/>
            <a:r>
              <a:rPr lang="en-US" dirty="0" smtClean="0"/>
              <a:t>Data rate of  (250 Kbps)</a:t>
            </a:r>
          </a:p>
          <a:p>
            <a:pPr lvl="1"/>
            <a:r>
              <a:rPr lang="en-US" dirty="0" smtClean="0"/>
              <a:t>Mesh  or  point to point </a:t>
            </a:r>
          </a:p>
          <a:p>
            <a:pPr lvl="1">
              <a:buNone/>
            </a:pPr>
            <a:r>
              <a:rPr lang="en-US" dirty="0" smtClean="0"/>
              <a:t>	topology</a:t>
            </a:r>
          </a:p>
          <a:p>
            <a:pPr lvl="1"/>
            <a:r>
              <a:rPr lang="en-US" dirty="0" smtClean="0"/>
              <a:t>Inexpensive ($19 from digi.com)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Contribution to the Project by Group Members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2133600"/>
            <a:ext cx="1573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Steve Johnson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2133600"/>
            <a:ext cx="1304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Devin King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2133600"/>
            <a:ext cx="1724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John Blackburn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2145268"/>
            <a:ext cx="165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Anish</a:t>
            </a:r>
            <a:r>
              <a:rPr lang="en-US" dirty="0" smtClean="0">
                <a:solidFill>
                  <a:schemeClr val="bg1"/>
                </a:solidFill>
              </a:rPr>
              <a:t> Raj Pant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 and USB Explorers</a:t>
            </a:r>
            <a:endParaRPr lang="en-US" dirty="0"/>
          </a:p>
        </p:txBody>
      </p:sp>
      <p:pic>
        <p:nvPicPr>
          <p:cNvPr id="4" name="Content Placeholder 3" descr="http://www.sparkfun.com/commerce/images/products/08687-03-L.jpg"/>
          <p:cNvPicPr>
            <a:picLocks noGrp="1"/>
          </p:cNvPicPr>
          <p:nvPr>
            <p:ph idx="1"/>
          </p:nvPr>
        </p:nvPicPr>
        <p:blipFill>
          <a:blip r:embed="rId2" cstate="print"/>
          <a:srcRect l="8099" t="16902" r="8451" b="18309"/>
          <a:stretch>
            <a:fillRect/>
          </a:stretch>
        </p:blipFill>
        <p:spPr bwMode="auto">
          <a:xfrm>
            <a:off x="4191000" y="3581400"/>
            <a:ext cx="3352800" cy="313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sparkfun.com/commerce/images/products/09111-03-L.jpg"/>
          <p:cNvPicPr/>
          <p:nvPr/>
        </p:nvPicPr>
        <p:blipFill>
          <a:blip r:embed="rId3" cstate="print"/>
          <a:srcRect t="7519" b="19173"/>
          <a:stretch>
            <a:fillRect/>
          </a:stretch>
        </p:blipFill>
        <p:spPr bwMode="auto">
          <a:xfrm>
            <a:off x="838200" y="3581400"/>
            <a:ext cx="3657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905000"/>
            <a:ext cx="8305800" cy="225552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Configuration of modules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dirty="0" smtClean="0"/>
              <a:t>Cost of $24 from Sparkfun.com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of X-Bee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to computer test</a:t>
            </a:r>
          </a:p>
          <a:p>
            <a:pPr lvl="1"/>
            <a:r>
              <a:rPr lang="en-US" dirty="0" smtClean="0"/>
              <a:t>HyperTerminal </a:t>
            </a:r>
          </a:p>
          <a:p>
            <a:pPr lvl="1"/>
            <a:r>
              <a:rPr lang="en-US" dirty="0" smtClean="0"/>
              <a:t>Two X-Bee modules using RS232 and USB explorers </a:t>
            </a:r>
          </a:p>
        </p:txBody>
      </p:sp>
      <p:pic>
        <p:nvPicPr>
          <p:cNvPr id="4" name="Picture 3" descr="senior design 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429000"/>
            <a:ext cx="4876800" cy="3130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X-Bee Adapter Kit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1350" y="3200400"/>
            <a:ext cx="5505450" cy="318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57200" y="1600200"/>
            <a:ext cx="6400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chemeClr val="accent3"/>
              </a:buClr>
            </a:pPr>
            <a:r>
              <a:rPr lang="en-US" sz="2400" dirty="0" smtClean="0"/>
              <a:t> </a:t>
            </a:r>
          </a:p>
          <a:p>
            <a:pPr lvl="1"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 smtClean="0"/>
              <a:t>  Connects via USB with FTDI cable</a:t>
            </a:r>
          </a:p>
          <a:p>
            <a:pPr lvl="1"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 smtClean="0"/>
              <a:t>  Onboard voltage regulator</a:t>
            </a:r>
          </a:p>
          <a:p>
            <a:pPr lvl="1"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 smtClean="0"/>
              <a:t>  LED status lights </a:t>
            </a:r>
          </a:p>
          <a:p>
            <a:pPr lvl="1"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 smtClean="0"/>
              <a:t>  Cost of $10 from </a:t>
            </a:r>
            <a:r>
              <a:rPr lang="en-US" sz="2400" dirty="0" err="1" smtClean="0"/>
              <a:t>Adafruit</a:t>
            </a:r>
            <a:r>
              <a:rPr lang="en-US" sz="2400" dirty="0" smtClean="0"/>
              <a:t> Industries</a:t>
            </a:r>
          </a:p>
          <a:p>
            <a:pPr lvl="1">
              <a:buClr>
                <a:schemeClr val="accent3"/>
              </a:buCl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Integrating with 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/>
          <a:lstStyle/>
          <a:p>
            <a:pPr lvl="1"/>
            <a:r>
              <a:rPr lang="en-US" dirty="0" smtClean="0"/>
              <a:t>Using USB Explorer and stand-alone module and HyperTerminal.</a:t>
            </a:r>
          </a:p>
          <a:p>
            <a:pPr lvl="1"/>
            <a:r>
              <a:rPr lang="en-US" dirty="0" smtClean="0"/>
              <a:t>Message echoing.</a:t>
            </a:r>
          </a:p>
          <a:p>
            <a:pPr lvl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193" name="Picture 1" descr="9A8651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971800"/>
            <a:ext cx="426859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t="3279"/>
          <a:stretch>
            <a:fillRect/>
          </a:stretch>
        </p:blipFill>
        <p:spPr bwMode="auto">
          <a:xfrm>
            <a:off x="4876800" y="2209800"/>
            <a:ext cx="403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24712"/>
          </a:xfrm>
        </p:spPr>
        <p:txBody>
          <a:bodyPr>
            <a:normAutofit/>
          </a:bodyPr>
          <a:lstStyle/>
          <a:p>
            <a:r>
              <a:rPr lang="en-US" dirty="0" smtClean="0"/>
              <a:t>Energy 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4114800" cy="4389120"/>
          </a:xfrm>
        </p:spPr>
        <p:txBody>
          <a:bodyPr/>
          <a:lstStyle/>
          <a:p>
            <a:r>
              <a:rPr lang="en-US" dirty="0" smtClean="0"/>
              <a:t>ADE</a:t>
            </a:r>
            <a:r>
              <a:rPr lang="en-US" dirty="0" smtClean="0">
                <a:latin typeface="+mj-lt"/>
              </a:rPr>
              <a:t>7753</a:t>
            </a:r>
          </a:p>
          <a:p>
            <a:pPr lvl="1"/>
            <a:r>
              <a:rPr lang="en-US" dirty="0" smtClean="0"/>
              <a:t>Single Phase</a:t>
            </a:r>
          </a:p>
          <a:p>
            <a:pPr lvl="1"/>
            <a:r>
              <a:rPr lang="en-US" dirty="0" smtClean="0"/>
              <a:t>Voltage  and current sensor inputs</a:t>
            </a:r>
          </a:p>
          <a:p>
            <a:pPr lvl="1"/>
            <a:r>
              <a:rPr lang="en-US" dirty="0" smtClean="0"/>
              <a:t>Active, reactive, and apparent energy measurements, </a:t>
            </a:r>
            <a:r>
              <a:rPr lang="en-US" dirty="0" err="1" smtClean="0"/>
              <a:t>rms</a:t>
            </a:r>
            <a:r>
              <a:rPr lang="en-US" dirty="0" smtClean="0"/>
              <a:t> calculation on the voltage and current.</a:t>
            </a:r>
          </a:p>
          <a:p>
            <a:pPr lvl="1"/>
            <a:r>
              <a:rPr lang="en-US" dirty="0" smtClean="0"/>
              <a:t>Serial interface</a:t>
            </a:r>
          </a:p>
          <a:p>
            <a:pPr lvl="1"/>
            <a:endParaRPr lang="en-US" dirty="0"/>
          </a:p>
        </p:txBody>
      </p:sp>
      <p:pic>
        <p:nvPicPr>
          <p:cNvPr id="8194" name="Picture 2" descr="Pin configuration for ADE7753"/>
          <p:cNvPicPr>
            <a:picLocks noChangeAspect="1" noChangeArrowheads="1"/>
          </p:cNvPicPr>
          <p:nvPr/>
        </p:nvPicPr>
        <p:blipFill>
          <a:blip r:embed="rId2" cstate="print"/>
          <a:srcRect t="18604" b="23721"/>
          <a:stretch>
            <a:fillRect/>
          </a:stretch>
        </p:blipFill>
        <p:spPr bwMode="auto">
          <a:xfrm>
            <a:off x="4038600" y="2133600"/>
            <a:ext cx="4756355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4114800" cy="4389120"/>
          </a:xfrm>
        </p:spPr>
        <p:txBody>
          <a:bodyPr/>
          <a:lstStyle/>
          <a:p>
            <a:r>
              <a:rPr lang="en-US" dirty="0" smtClean="0"/>
              <a:t>Current Transformer</a:t>
            </a:r>
          </a:p>
          <a:p>
            <a:pPr lvl="1"/>
            <a:r>
              <a:rPr lang="en-US" dirty="0" smtClean="0"/>
              <a:t>AC</a:t>
            </a:r>
            <a:r>
              <a:rPr lang="en-US" dirty="0" smtClean="0">
                <a:latin typeface="+mj-lt"/>
              </a:rPr>
              <a:t>1020</a:t>
            </a:r>
          </a:p>
          <a:p>
            <a:pPr lvl="1"/>
            <a:r>
              <a:rPr lang="en-US" dirty="0" smtClean="0"/>
              <a:t>Low Cost</a:t>
            </a:r>
          </a:p>
          <a:p>
            <a:pPr lvl="1"/>
            <a:r>
              <a:rPr lang="en-US" dirty="0" smtClean="0"/>
              <a:t>Mount Type: PCB</a:t>
            </a:r>
          </a:p>
          <a:p>
            <a:pPr lvl="1"/>
            <a:r>
              <a:rPr lang="en-US" dirty="0" smtClean="0">
                <a:latin typeface="+mj-lt"/>
              </a:rPr>
              <a:t>50</a:t>
            </a:r>
            <a:r>
              <a:rPr lang="en-US" dirty="0" smtClean="0"/>
              <a:t>Hz - </a:t>
            </a:r>
            <a:r>
              <a:rPr lang="en-US" dirty="0" smtClean="0">
                <a:latin typeface="+mj-lt"/>
              </a:rPr>
              <a:t>60</a:t>
            </a:r>
            <a:r>
              <a:rPr lang="en-US" dirty="0" smtClean="0"/>
              <a:t>Hz</a:t>
            </a:r>
          </a:p>
          <a:p>
            <a:pPr lvl="1"/>
            <a:r>
              <a:rPr lang="en-US" dirty="0" smtClean="0"/>
              <a:t>Current Rating: </a:t>
            </a:r>
            <a:r>
              <a:rPr lang="en-US" dirty="0" smtClean="0">
                <a:latin typeface="+mj-lt"/>
              </a:rPr>
              <a:t>20</a:t>
            </a:r>
            <a:r>
              <a:rPr lang="en-US" dirty="0" smtClean="0"/>
              <a:t>A</a:t>
            </a:r>
          </a:p>
          <a:p>
            <a:pPr lvl="1"/>
            <a:r>
              <a:rPr lang="en-US" dirty="0" smtClean="0"/>
              <a:t>Output will be converted to DC for input into the microcontroller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1981200"/>
            <a:ext cx="2020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 to DC Rectifier</a:t>
            </a:r>
            <a:endParaRPr lang="en-US" dirty="0"/>
          </a:p>
        </p:txBody>
      </p:sp>
      <p:pic>
        <p:nvPicPr>
          <p:cNvPr id="4098" name="Picture 2" descr="http://media.digikey.com/photos/Amveco%20Magnetics%20Photos/AC-1005,%20AC-1010,%20AC-1015,%20AC-1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114800"/>
            <a:ext cx="2362200" cy="2362200"/>
          </a:xfrm>
          <a:prstGeom prst="rect">
            <a:avLst/>
          </a:prstGeom>
          <a:noFill/>
        </p:spPr>
      </p:pic>
      <p:pic>
        <p:nvPicPr>
          <p:cNvPr id="7" name="Picture 1" descr="G:\EEL 4915\ac to dc current sens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1" y="2341940"/>
            <a:ext cx="4419600" cy="1695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24712"/>
          </a:xfrm>
        </p:spPr>
        <p:txBody>
          <a:bodyPr>
            <a:normAutofit/>
          </a:bodyPr>
          <a:lstStyle/>
          <a:p>
            <a:r>
              <a:rPr lang="en-US" dirty="0" smtClean="0"/>
              <a:t>Power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12</a:t>
            </a:r>
            <a:r>
              <a:rPr lang="en-US" dirty="0" smtClean="0"/>
              <a:t>VDC to </a:t>
            </a:r>
            <a:r>
              <a:rPr lang="en-US" dirty="0" smtClean="0">
                <a:latin typeface="+mj-lt"/>
              </a:rPr>
              <a:t>5</a:t>
            </a:r>
            <a:r>
              <a:rPr lang="en-US" dirty="0" smtClean="0"/>
              <a:t>VDC</a:t>
            </a:r>
          </a:p>
          <a:p>
            <a:pPr lvl="1"/>
            <a:r>
              <a:rPr lang="en-US" dirty="0" smtClean="0"/>
              <a:t>LM</a:t>
            </a:r>
            <a:r>
              <a:rPr lang="en-US" dirty="0" smtClean="0">
                <a:latin typeface="+mj-lt"/>
              </a:rPr>
              <a:t>317</a:t>
            </a:r>
            <a:r>
              <a:rPr lang="en-US" dirty="0" smtClean="0"/>
              <a:t>T</a:t>
            </a:r>
          </a:p>
          <a:p>
            <a:pPr lvl="2"/>
            <a:r>
              <a:rPr lang="en-US" dirty="0" smtClean="0"/>
              <a:t>Variable voltage </a:t>
            </a:r>
          </a:p>
          <a:p>
            <a:pPr lvl="2">
              <a:buNone/>
            </a:pPr>
            <a:r>
              <a:rPr lang="en-US" dirty="0" smtClean="0"/>
              <a:t>	regulator</a:t>
            </a:r>
          </a:p>
          <a:p>
            <a:pPr lvl="1"/>
            <a:r>
              <a:rPr lang="en-US" dirty="0" smtClean="0">
                <a:latin typeface="+mj-lt"/>
              </a:rPr>
              <a:t>10</a:t>
            </a:r>
            <a:r>
              <a:rPr lang="en-US" dirty="0" smtClean="0"/>
              <a:t>K potentiometer for adjusting the output voltage</a:t>
            </a:r>
          </a:p>
          <a:p>
            <a:pPr lvl="1"/>
            <a:r>
              <a:rPr lang="en-US" dirty="0" smtClean="0"/>
              <a:t>Capacitors to reduce voltage ripple</a:t>
            </a:r>
          </a:p>
          <a:p>
            <a:pPr lvl="1"/>
            <a:endParaRPr lang="en-US" dirty="0"/>
          </a:p>
        </p:txBody>
      </p:sp>
      <p:pic>
        <p:nvPicPr>
          <p:cNvPr id="7170" name="Picture 2" descr="http://www.tapr.org/images/img000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438400"/>
            <a:ext cx="47385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LCD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2819400"/>
            <a:ext cx="3581400" cy="32004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+mj-lt"/>
              </a:rPr>
              <a:t>Crystal </a:t>
            </a:r>
            <a:r>
              <a:rPr lang="en-US" sz="2400" dirty="0" err="1" smtClean="0">
                <a:latin typeface="+mj-lt"/>
              </a:rPr>
              <a:t>Fontz</a:t>
            </a:r>
            <a:r>
              <a:rPr lang="en-US" sz="2400" dirty="0" smtClean="0">
                <a:latin typeface="+mj-lt"/>
              </a:rPr>
              <a:t> model: </a:t>
            </a:r>
            <a:r>
              <a:rPr lang="en-US" sz="2000" dirty="0" smtClean="0">
                <a:latin typeface="+mj-lt"/>
              </a:rPr>
              <a:t>CFA634-YFB-KU</a:t>
            </a:r>
            <a:r>
              <a:rPr lang="en-US" sz="2400" dirty="0" smtClean="0">
                <a:latin typeface="+mj-lt"/>
              </a:rPr>
              <a:t> LCD (20*4)</a:t>
            </a:r>
          </a:p>
          <a:p>
            <a:r>
              <a:rPr lang="en-US" sz="2400" dirty="0" smtClean="0">
                <a:latin typeface="+mj-lt"/>
              </a:rPr>
              <a:t>About $65.00</a:t>
            </a:r>
          </a:p>
          <a:p>
            <a:r>
              <a:rPr lang="en-US" sz="2400" dirty="0" smtClean="0">
                <a:latin typeface="+mj-lt"/>
              </a:rPr>
              <a:t>Features:</a:t>
            </a:r>
          </a:p>
          <a:p>
            <a:pPr lvl="1">
              <a:defRPr/>
            </a:pPr>
            <a:r>
              <a:rPr lang="en-US" sz="2200" dirty="0" smtClean="0">
                <a:latin typeface="+mj-lt"/>
              </a:rPr>
              <a:t>20 X 4 </a:t>
            </a:r>
            <a:r>
              <a:rPr lang="en-US" sz="2200" dirty="0" smtClean="0"/>
              <a:t>Display</a:t>
            </a:r>
          </a:p>
          <a:p>
            <a:pPr lvl="1">
              <a:defRPr/>
            </a:pPr>
            <a:r>
              <a:rPr lang="en-US" sz="2200" dirty="0" smtClean="0"/>
              <a:t>Dimensions:</a:t>
            </a:r>
          </a:p>
          <a:p>
            <a:pPr lvl="1">
              <a:buNone/>
              <a:defRPr/>
            </a:pPr>
            <a:r>
              <a:rPr lang="en-US" sz="2200" dirty="0" smtClean="0">
                <a:latin typeface="+mj-lt"/>
              </a:rPr>
              <a:t>    5.12”(W) X 2.48”(H) X 0.78” (D)</a:t>
            </a:r>
          </a:p>
          <a:p>
            <a:pPr lvl="1">
              <a:defRPr/>
            </a:pPr>
            <a:r>
              <a:rPr lang="en-US" sz="2200" dirty="0" smtClean="0">
                <a:latin typeface="+mj-lt"/>
              </a:rPr>
              <a:t>4-bit or 8-bit parallel interface 	</a:t>
            </a:r>
            <a:endParaRPr lang="en-US" sz="2200" dirty="0">
              <a:latin typeface="+mj-lt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762000" y="5486400"/>
          <a:ext cx="2971800" cy="1295400"/>
        </p:xfrm>
        <a:graphic>
          <a:graphicData uri="http://schemas.openxmlformats.org/presentationml/2006/ole">
            <p:oleObj spid="_x0000_s61442" name="Image" r:id="rId3" imgW="1828800" imgH="914400" progId="">
              <p:embed/>
            </p:oleObj>
          </a:graphicData>
        </a:graphic>
      </p:graphicFrame>
      <p:sp>
        <p:nvSpPr>
          <p:cNvPr id="8" name="Content Placeholder 4"/>
          <p:cNvSpPr txBox="1">
            <a:spLocks/>
          </p:cNvSpPr>
          <p:nvPr/>
        </p:nvSpPr>
        <p:spPr>
          <a:xfrm>
            <a:off x="228600" y="1447800"/>
            <a:ext cx="4648200" cy="441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200" dirty="0" smtClean="0">
                <a:latin typeface="+mj-lt"/>
              </a:rPr>
              <a:t>411</a:t>
            </a:r>
            <a:r>
              <a:rPr lang="en-US" sz="2200" dirty="0" smtClean="0"/>
              <a:t> Technology Systems model: SSC2F16DLNW-S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200" dirty="0" smtClean="0">
                <a:latin typeface="+mj-lt"/>
              </a:rPr>
              <a:t>Cost was $8.00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Features: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16 X 2 Display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Dimensions: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3.13”(W) X 1.42”(H) X 0.53” (D)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4-bit or 8-bit parallel interface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Standard Hitachi HD44780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equivalent controller</a:t>
            </a:r>
          </a:p>
        </p:txBody>
      </p:sp>
      <p:pic>
        <p:nvPicPr>
          <p:cNvPr id="61444" name="Picture 4" descr="Front, Backlight 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5450" y="1066800"/>
            <a:ext cx="3048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dirty="0" smtClean="0"/>
              <a:t>Liquid Crystal Display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209800"/>
            <a:ext cx="4724400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We programmed the LCD to have two screens. </a:t>
            </a:r>
          </a:p>
          <a:p>
            <a:r>
              <a:rPr lang="en-US" dirty="0" smtClean="0"/>
              <a:t>Relay status is on both screens.</a:t>
            </a:r>
          </a:p>
          <a:p>
            <a:r>
              <a:rPr lang="en-US" dirty="0" smtClean="0"/>
              <a:t>Power and current alternate screens.</a:t>
            </a:r>
            <a:endParaRPr lang="en-US" dirty="0"/>
          </a:p>
        </p:txBody>
      </p:sp>
      <p:pic>
        <p:nvPicPr>
          <p:cNvPr id="57345" name="Picture 1" descr="F:\DCIM\100CANON\IMG_1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038350"/>
            <a:ext cx="2667000" cy="2000250"/>
          </a:xfrm>
          <a:prstGeom prst="rect">
            <a:avLst/>
          </a:prstGeom>
          <a:noFill/>
        </p:spPr>
      </p:pic>
      <p:pic>
        <p:nvPicPr>
          <p:cNvPr id="57346" name="Picture 2" descr="F:\DCIM\100CANON\IMG_1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267200"/>
            <a:ext cx="2667000" cy="200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Relay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2514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are using a relay as an electrical switch that opens and closes under the control of our circuit. </a:t>
            </a:r>
          </a:p>
          <a:p>
            <a:r>
              <a:rPr lang="en-US" sz="2800" dirty="0" smtClean="0"/>
              <a:t>The relay will act as an overload device.</a:t>
            </a:r>
          </a:p>
          <a:p>
            <a:r>
              <a:rPr lang="en-US" sz="2800" dirty="0" smtClean="0"/>
              <a:t>The microcontroller is programmed to send a </a:t>
            </a:r>
            <a:br>
              <a:rPr lang="en-US" sz="2800" dirty="0" smtClean="0"/>
            </a:br>
            <a:r>
              <a:rPr lang="en-US" sz="2800" dirty="0" smtClean="0"/>
              <a:t>signal to </a:t>
            </a:r>
            <a:r>
              <a:rPr lang="en-US" sz="2800" dirty="0" smtClean="0"/>
              <a:t>trip the relay.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dirty="0"/>
          </a:p>
        </p:txBody>
      </p:sp>
      <p:pic>
        <p:nvPicPr>
          <p:cNvPr id="55298" name="Picture 2" descr="http://www.radioshack.com/graphics/product_images/pRS1C-2160389_rshalt1_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038600"/>
            <a:ext cx="2590800" cy="2590801"/>
          </a:xfrm>
          <a:prstGeom prst="rect">
            <a:avLst/>
          </a:prstGeom>
          <a:noFill/>
        </p:spPr>
      </p:pic>
      <p:pic>
        <p:nvPicPr>
          <p:cNvPr id="55299" name="Picture 3" descr="E:\Senior Design\parts picture\dpdt_rel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36615" y="4525985"/>
            <a:ext cx="2209800" cy="1692230"/>
          </a:xfrm>
          <a:prstGeom prst="rect">
            <a:avLst/>
          </a:prstGeom>
          <a:noFill/>
        </p:spPr>
      </p:pic>
      <p:pic>
        <p:nvPicPr>
          <p:cNvPr id="55301" name="Picture 5" descr="http://upload.wikimedia.org/wikipedia/commons/thumb/f/fa/ACRelay.jpg/150px-ACRel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267200"/>
            <a:ext cx="1823935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group members share an interest for Power Systems.</a:t>
            </a:r>
          </a:p>
          <a:p>
            <a:r>
              <a:rPr lang="en-US" dirty="0" smtClean="0"/>
              <a:t>To become familiar with SCADA (Supervisory Control and Data Acquisition) </a:t>
            </a:r>
          </a:p>
          <a:p>
            <a:r>
              <a:rPr lang="en-US" dirty="0" smtClean="0"/>
              <a:t>To apply present day communications that is used in real world power monitoring.</a:t>
            </a:r>
          </a:p>
          <a:p>
            <a:r>
              <a:rPr lang="en-US" dirty="0" smtClean="0"/>
              <a:t>BCI Technologies sponsorship.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981200"/>
            <a:ext cx="3733800" cy="370332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RR</a:t>
            </a:r>
            <a:r>
              <a:rPr lang="en-US" sz="2000" dirty="0" smtClean="0">
                <a:latin typeface="+mj-lt"/>
              </a:rPr>
              <a:t>2</a:t>
            </a:r>
            <a:r>
              <a:rPr lang="en-US" sz="2000" dirty="0" smtClean="0"/>
              <a:t>BA-UDC6V </a:t>
            </a:r>
          </a:p>
          <a:p>
            <a:r>
              <a:rPr lang="en-US" sz="2000" dirty="0" smtClean="0"/>
              <a:t>Ice cube packaging </a:t>
            </a:r>
          </a:p>
          <a:p>
            <a:r>
              <a:rPr lang="en-US" sz="2000" dirty="0" smtClean="0"/>
              <a:t>Coil rating of </a:t>
            </a:r>
            <a:r>
              <a:rPr lang="en-US" sz="2000" dirty="0" smtClean="0">
                <a:latin typeface="+mj-lt"/>
              </a:rPr>
              <a:t>6</a:t>
            </a:r>
            <a:r>
              <a:rPr lang="en-US" sz="2000" dirty="0" smtClean="0"/>
              <a:t>VDC</a:t>
            </a:r>
          </a:p>
          <a:p>
            <a:r>
              <a:rPr lang="en-US" sz="2000" dirty="0" smtClean="0">
                <a:latin typeface="+mj-lt"/>
              </a:rPr>
              <a:t>8 </a:t>
            </a:r>
            <a:r>
              <a:rPr lang="en-US" sz="2000" dirty="0" smtClean="0"/>
              <a:t>weeks to manufacture so we decided to go with the </a:t>
            </a:r>
            <a:r>
              <a:rPr lang="en-US" sz="2000" dirty="0" smtClean="0">
                <a:latin typeface="+mj-lt"/>
              </a:rPr>
              <a:t>12</a:t>
            </a:r>
            <a:r>
              <a:rPr lang="en-US" sz="2000" dirty="0" smtClean="0"/>
              <a:t>V</a:t>
            </a:r>
            <a:endParaRPr lang="en-US" sz="2000" dirty="0" smtClean="0"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00600" y="1676400"/>
            <a:ext cx="2895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1981200"/>
            <a:ext cx="35052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000" dirty="0" smtClean="0"/>
              <a:t>RY</a:t>
            </a:r>
            <a:r>
              <a:rPr lang="en-US" sz="2000" dirty="0" smtClean="0">
                <a:latin typeface="+mj-lt"/>
              </a:rPr>
              <a:t>2</a:t>
            </a:r>
            <a:r>
              <a:rPr lang="en-US" sz="2000" dirty="0" smtClean="0"/>
              <a:t>LS-U Relay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000" dirty="0" smtClean="0"/>
              <a:t>It’s a small industrial GP signaling relay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000" dirty="0" smtClean="0"/>
              <a:t>Ice cube packaging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000" dirty="0" smtClean="0"/>
              <a:t>Minimum load of 10mA at </a:t>
            </a:r>
            <a:r>
              <a:rPr lang="en-US" sz="2000" dirty="0" smtClean="0">
                <a:latin typeface="+mj-lt"/>
              </a:rPr>
              <a:t>5</a:t>
            </a:r>
            <a:r>
              <a:rPr lang="en-US" sz="2000" dirty="0" smtClean="0"/>
              <a:t> volts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000" dirty="0" smtClean="0"/>
              <a:t>Consumes small amount of power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kumimoji="0" lang="en-US" sz="2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lang="en-US" sz="2600" dirty="0" smtClean="0"/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kumimoji="0" lang="en-US" sz="2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lang="en-US" sz="2600" dirty="0" smtClean="0"/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kumimoji="0" lang="en-US" sz="2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lang="en-US" sz="2600" dirty="0" smtClean="0"/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dpdt_relay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181600"/>
            <a:ext cx="2057400" cy="139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8" name="Picture 2" descr="Click to enlarge - TOC-3-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192438"/>
            <a:ext cx="1524000" cy="205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Transistor Switches </a:t>
            </a:r>
            <a:endParaRPr lang="en-US" dirty="0"/>
          </a:p>
        </p:txBody>
      </p:sp>
      <p:pic>
        <p:nvPicPr>
          <p:cNvPr id="8" name="Content Placeholder 7" descr="transistor swit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4038600"/>
            <a:ext cx="3775410" cy="2113280"/>
          </a:xfr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1905000"/>
            <a:ext cx="8839200" cy="19812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800" dirty="0" smtClean="0"/>
              <a:t>In order to use our </a:t>
            </a:r>
            <a:r>
              <a:rPr lang="en-US" sz="2800" dirty="0" smtClean="0">
                <a:latin typeface="+mj-lt"/>
              </a:rPr>
              <a:t>12 </a:t>
            </a:r>
            <a:r>
              <a:rPr lang="en-US" sz="2800" dirty="0" smtClean="0"/>
              <a:t>volt relay we needed a way to switch it with the microcontroller.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800" dirty="0" smtClean="0"/>
              <a:t>N- Channel:</a:t>
            </a:r>
            <a:r>
              <a:rPr lang="en-US" sz="2800" dirty="0" smtClean="0">
                <a:latin typeface="+mj-lt"/>
              </a:rPr>
              <a:t> 2n5458</a:t>
            </a:r>
            <a:endParaRPr lang="en-US" sz="2400" dirty="0" smtClean="0">
              <a:latin typeface="+mj-lt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800" dirty="0" smtClean="0"/>
              <a:t>Transistors are commonly used as electronic switches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using the transistor to pass the -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12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volts to trip the relay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SCADA - ClearScada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level Industrial software</a:t>
            </a:r>
          </a:p>
          <a:p>
            <a:pPr lvl="1"/>
            <a:r>
              <a:rPr lang="en-US" sz="2000" dirty="0" smtClean="0"/>
              <a:t>Integrated Development environment using an Object Oriented database of information</a:t>
            </a:r>
          </a:p>
          <a:p>
            <a:pPr lvl="1"/>
            <a:r>
              <a:rPr lang="en-US" sz="2000" dirty="0" smtClean="0"/>
              <a:t>Allows us to create an easy to use graphical interface.</a:t>
            </a:r>
          </a:p>
          <a:p>
            <a:pPr lvl="1"/>
            <a:r>
              <a:rPr lang="en-US" sz="2000" dirty="0" smtClean="0"/>
              <a:t>Create all analog and digital points to be monitored.</a:t>
            </a:r>
          </a:p>
          <a:p>
            <a:pPr lvl="1"/>
            <a:r>
              <a:rPr lang="en-US" sz="2000" dirty="0" smtClean="0"/>
              <a:t>Configure alarm limits to trip the breaker on an over-current condition or manually with the scripts written for the breaker buttons.</a:t>
            </a:r>
          </a:p>
          <a:p>
            <a:pPr lvl="1"/>
            <a:r>
              <a:rPr lang="en-US" sz="2000" dirty="0" smtClean="0"/>
              <a:t> Difficult problem: connecting high level industry standard software back to small circuit design.</a:t>
            </a:r>
          </a:p>
          <a:p>
            <a:pPr lvl="1"/>
            <a:r>
              <a:rPr lang="en-US" sz="2000" dirty="0" smtClean="0"/>
              <a:t>Software Demo License courtesy of BCI Technologies. (free)</a:t>
            </a:r>
          </a:p>
          <a:p>
            <a:pPr lvl="2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SCADA cont.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The software is a development environment much like LabVIEW or Visio.</a:t>
            </a:r>
          </a:p>
          <a:p>
            <a:r>
              <a:rPr lang="en-US" sz="2400" dirty="0" smtClean="0"/>
              <a:t>It must be customized, configured and programmed to your specific need or application.</a:t>
            </a:r>
          </a:p>
          <a:p>
            <a:r>
              <a:rPr lang="en-US" sz="2400" dirty="0" smtClean="0"/>
              <a:t>It can be configured and programmed in a few different ways.</a:t>
            </a:r>
          </a:p>
          <a:p>
            <a:pPr lvl="1"/>
            <a:r>
              <a:rPr lang="en-US" sz="2200" dirty="0" smtClean="0"/>
              <a:t>Scripting to run behind the buttons, so when they are pressed it will set the object to 1 or 0.</a:t>
            </a:r>
          </a:p>
          <a:p>
            <a:pPr lvl="1"/>
            <a:r>
              <a:rPr lang="en-US" sz="2200" dirty="0" smtClean="0"/>
              <a:t>Structured Text Program – similar to a C program, our use is to write a 1 or 0 to the relay status register.</a:t>
            </a:r>
          </a:p>
          <a:p>
            <a:pPr lvl="1"/>
            <a:r>
              <a:rPr lang="en-US" sz="2200" dirty="0" smtClean="0"/>
              <a:t>Function Block-our use is to break up to get the high byte or the low byte of an address or piece of information passed in.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SCADA cont.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C# Application</a:t>
            </a:r>
          </a:p>
          <a:p>
            <a:pPr lvl="1"/>
            <a:r>
              <a:rPr lang="en-US" sz="2800" dirty="0" smtClean="0"/>
              <a:t>Connects communication of our </a:t>
            </a:r>
            <a:r>
              <a:rPr lang="en-US" sz="2800" dirty="0" err="1" smtClean="0"/>
              <a:t>Xbee</a:t>
            </a:r>
            <a:r>
              <a:rPr lang="en-US" sz="2800" dirty="0" smtClean="0"/>
              <a:t> to </a:t>
            </a:r>
            <a:r>
              <a:rPr lang="en-US" sz="2800" dirty="0" err="1" smtClean="0"/>
              <a:t>ClearSCADA</a:t>
            </a:r>
            <a:r>
              <a:rPr lang="en-US" sz="2800" dirty="0" smtClean="0"/>
              <a:t>.</a:t>
            </a:r>
          </a:p>
          <a:p>
            <a:pPr lvl="1"/>
            <a:r>
              <a:rPr lang="en-US" sz="2800" dirty="0" smtClean="0"/>
              <a:t>Brings our monitored values including current, power, relay status into </a:t>
            </a:r>
            <a:r>
              <a:rPr lang="en-US" sz="2800" dirty="0" err="1" smtClean="0"/>
              <a:t>ClearSCADA</a:t>
            </a:r>
            <a:r>
              <a:rPr lang="en-US" sz="2800" dirty="0" smtClean="0"/>
              <a:t>.</a:t>
            </a:r>
          </a:p>
          <a:p>
            <a:pPr lvl="1"/>
            <a:r>
              <a:rPr lang="en-US" sz="2800" dirty="0" smtClean="0"/>
              <a:t>Allows us to communicate back to our panel in order to wirelessly open and close our relay.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Panel in ClearSCADA Environment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 t="2785" b="3472"/>
          <a:stretch>
            <a:fillRect/>
          </a:stretch>
        </p:blipFill>
        <p:spPr bwMode="auto">
          <a:xfrm>
            <a:off x="1060450" y="2057400"/>
            <a:ext cx="702309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 cstate="print"/>
          <a:srcRect l="8750" r="1250"/>
          <a:stretch>
            <a:fillRect/>
          </a:stretch>
        </p:blipFill>
        <p:spPr bwMode="auto">
          <a:xfrm rot="5400000">
            <a:off x="5705272" y="3591128"/>
            <a:ext cx="3200400" cy="272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r>
              <a:rPr lang="en-US" dirty="0" smtClean="0"/>
              <a:t>Actual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120"/>
          </a:xfrm>
        </p:spPr>
        <p:txBody>
          <a:bodyPr/>
          <a:lstStyle/>
          <a:p>
            <a:r>
              <a:rPr lang="en-US" sz="2400" dirty="0" smtClean="0"/>
              <a:t>Stahlin Non-Metallic Enclosure</a:t>
            </a:r>
          </a:p>
          <a:p>
            <a:pPr lvl="1"/>
            <a:r>
              <a:rPr lang="en-US" sz="2200" dirty="0" smtClean="0">
                <a:latin typeface="+mj-lt"/>
              </a:rPr>
              <a:t>16</a:t>
            </a:r>
            <a:r>
              <a:rPr lang="en-US" sz="2200" dirty="0" smtClean="0"/>
              <a:t>x</a:t>
            </a:r>
            <a:r>
              <a:rPr lang="en-US" sz="2200" dirty="0" smtClean="0">
                <a:latin typeface="+mj-lt"/>
              </a:rPr>
              <a:t>14</a:t>
            </a:r>
            <a:r>
              <a:rPr lang="en-US" sz="2200" dirty="0" smtClean="0"/>
              <a:t>x</a:t>
            </a:r>
            <a:r>
              <a:rPr lang="en-US" sz="2200" dirty="0" smtClean="0">
                <a:latin typeface="+mj-lt"/>
              </a:rPr>
              <a:t>8</a:t>
            </a:r>
            <a:r>
              <a:rPr lang="en-US" sz="2200" dirty="0" smtClean="0"/>
              <a:t> in		Temp. Rating: -</a:t>
            </a:r>
            <a:r>
              <a:rPr lang="en-US" sz="2200" dirty="0" smtClean="0">
                <a:latin typeface="+mj-lt"/>
              </a:rPr>
              <a:t>40</a:t>
            </a:r>
            <a:r>
              <a:rPr lang="en-US" sz="2200" dirty="0" smtClean="0">
                <a:latin typeface="Microsoft Sans Serif"/>
                <a:cs typeface="Microsoft Sans Serif"/>
              </a:rPr>
              <a:t>˚</a:t>
            </a:r>
            <a:r>
              <a:rPr lang="en-US" sz="2200" dirty="0" smtClean="0"/>
              <a:t> F to </a:t>
            </a:r>
            <a:r>
              <a:rPr lang="en-US" sz="2200" dirty="0" smtClean="0">
                <a:latin typeface="+mj-lt"/>
              </a:rPr>
              <a:t>250</a:t>
            </a:r>
            <a:r>
              <a:rPr lang="en-US" sz="2200" dirty="0" smtClean="0">
                <a:latin typeface="Microsoft Sans Serif"/>
                <a:cs typeface="Microsoft Sans Serif"/>
              </a:rPr>
              <a:t> ˚</a:t>
            </a:r>
            <a:r>
              <a:rPr lang="en-US" sz="2200" dirty="0" smtClean="0"/>
              <a:t> F</a:t>
            </a:r>
          </a:p>
          <a:p>
            <a:pPr lvl="1"/>
            <a:r>
              <a:rPr lang="en-US" sz="2200" dirty="0" smtClean="0"/>
              <a:t>Nema </a:t>
            </a:r>
            <a:r>
              <a:rPr lang="en-US" sz="2200" dirty="0" smtClean="0">
                <a:latin typeface="+mj-lt"/>
              </a:rPr>
              <a:t>4</a:t>
            </a:r>
            <a:r>
              <a:rPr lang="en-US" sz="2200" dirty="0" smtClean="0"/>
              <a:t>x rating		Industrial Grade</a:t>
            </a:r>
          </a:p>
          <a:p>
            <a:pPr lvl="1"/>
            <a:r>
              <a:rPr lang="en-US" sz="2000" dirty="0" smtClean="0"/>
              <a:t>Cost $</a:t>
            </a:r>
            <a:r>
              <a:rPr lang="en-US" sz="2000" dirty="0" smtClean="0">
                <a:latin typeface="+mj-lt"/>
              </a:rPr>
              <a:t>57</a:t>
            </a:r>
            <a:r>
              <a:rPr lang="en-US" sz="2000" dirty="0" smtClean="0"/>
              <a:t> but donated by BCI Technologies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7172" name="Picture 4" descr="E:\DCIM\100NCD70\DSC_7354.JPG"/>
          <p:cNvPicPr>
            <a:picLocks noChangeAspect="1" noChangeArrowheads="1"/>
          </p:cNvPicPr>
          <p:nvPr/>
        </p:nvPicPr>
        <p:blipFill>
          <a:blip r:embed="rId3" cstate="print"/>
          <a:srcRect l="25069" r="6787" b="7500"/>
          <a:stretch>
            <a:fillRect/>
          </a:stretch>
        </p:blipFill>
        <p:spPr bwMode="auto">
          <a:xfrm>
            <a:off x="1295400" y="3505200"/>
            <a:ext cx="31242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Circuit Board Layout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219200" y="1524000"/>
            <a:ext cx="67564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 Distribution</a:t>
            </a:r>
            <a:endParaRPr lang="en-US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228600" y="1452562"/>
          <a:ext cx="8610600" cy="517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Budget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935480"/>
            <a:ext cx="4343400" cy="4389120"/>
          </a:xfrm>
        </p:spPr>
        <p:txBody>
          <a:bodyPr/>
          <a:lstStyle/>
          <a:p>
            <a:r>
              <a:rPr lang="en-US" dirty="0" smtClean="0"/>
              <a:t>Some of our parts were donated by BCI Technologies.</a:t>
            </a:r>
          </a:p>
          <a:p>
            <a:r>
              <a:rPr lang="en-US" dirty="0" smtClean="0"/>
              <a:t>Our total project cost was $</a:t>
            </a:r>
            <a:r>
              <a:rPr lang="en-US" dirty="0" smtClean="0">
                <a:latin typeface="+mj-lt"/>
              </a:rPr>
              <a:t>276.00</a:t>
            </a:r>
            <a:r>
              <a:rPr lang="en-US" dirty="0" smtClean="0"/>
              <a:t>.</a:t>
            </a:r>
          </a:p>
        </p:txBody>
      </p:sp>
      <p:pic>
        <p:nvPicPr>
          <p:cNvPr id="6" name="Picture 5" descr="BCI 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0"/>
            <a:ext cx="2965704" cy="1607961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648200" y="685800"/>
          <a:ext cx="4190998" cy="5937685"/>
        </p:xfrm>
        <a:graphic>
          <a:graphicData uri="http://schemas.openxmlformats.org/drawingml/2006/table">
            <a:tbl>
              <a:tblPr/>
              <a:tblGrid>
                <a:gridCol w="1481816"/>
                <a:gridCol w="1676399"/>
                <a:gridCol w="1032783"/>
              </a:tblGrid>
              <a:tr h="17315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Mini-Substation Monitoring System Cost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31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Parts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Development Cost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Actual Cost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Panel enclosure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$58.00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$58.00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alum. Backplane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$6.00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$6.00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12V latching relay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$25.00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$25.00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5V relay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$5.00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PCB board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$65.00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$30.00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xbee wireless chip x2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$50.00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$50.00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Xbee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Serial board Explorer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$25.00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$25.00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Xbee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wireless adapter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$25.00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$25.00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PIC microcontroller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$5.00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Current Transformer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$7.00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$7.00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LCD Screen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$8.00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$8.00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alarm circuit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$10.00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$10.00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Minimum software license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$1,200.00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free demo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12VDC Power Supply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$77.00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donated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Test Load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$20.00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red and green lights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$3.00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$3.00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terminal blocks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$5.00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donated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wire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$10.00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donated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GFI Outlet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$12.00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$12.00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Small Components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Res, Trans, Caps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$10.00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$10.00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dinrail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$7.00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$7.00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Time and Effort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Priceless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5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Totals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$1,633.00</a:t>
                      </a: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276.00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20" marR="3220" marT="3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Goals and Objective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8912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Simulate a protection relay.</a:t>
            </a:r>
          </a:p>
          <a:p>
            <a:pPr lvl="0"/>
            <a:r>
              <a:rPr lang="en-US" dirty="0" smtClean="0"/>
              <a:t>Monitor electrical values for a simulated power substation.</a:t>
            </a:r>
          </a:p>
          <a:p>
            <a:pPr lvl="0"/>
            <a:r>
              <a:rPr lang="en-US" dirty="0" smtClean="0"/>
              <a:t>Open and close the relay remotely.</a:t>
            </a:r>
          </a:p>
          <a:p>
            <a:r>
              <a:rPr lang="en-US" dirty="0" smtClean="0"/>
              <a:t>Trip relay when over current condition occurs.</a:t>
            </a:r>
          </a:p>
          <a:p>
            <a:pPr lvl="0"/>
            <a:r>
              <a:rPr lang="en-US" dirty="0" smtClean="0"/>
              <a:t>Display  relay status on LCD.</a:t>
            </a:r>
          </a:p>
          <a:p>
            <a:pPr lvl="0"/>
            <a:r>
              <a:rPr lang="en-US" dirty="0" smtClean="0"/>
              <a:t>Send status messages wirelessly. </a:t>
            </a:r>
          </a:p>
          <a:p>
            <a:pPr lvl="0"/>
            <a:r>
              <a:rPr lang="en-US" dirty="0" smtClean="0"/>
              <a:t>Easy to use graphical interface. </a:t>
            </a:r>
          </a:p>
          <a:p>
            <a:pPr lvl="0"/>
            <a:r>
              <a:rPr lang="en-US" dirty="0" smtClean="0"/>
              <a:t>Device to be enclosed in a protective case with manual switch.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Final Product - Testing</a:t>
            </a:r>
            <a:endParaRPr lang="en-US" dirty="0"/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8773" y="2949573"/>
            <a:ext cx="4292601" cy="321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01633" y="2950534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07276" y="1981200"/>
            <a:ext cx="1445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Relay Closed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78689" y="1981200"/>
            <a:ext cx="1331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Relay Open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/ Specifications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Maximum load current of </a:t>
            </a:r>
            <a:r>
              <a:rPr lang="en-US" dirty="0" smtClean="0">
                <a:latin typeface="+mj-lt"/>
              </a:rPr>
              <a:t>1.5</a:t>
            </a:r>
            <a:r>
              <a:rPr lang="en-US" dirty="0" smtClean="0"/>
              <a:t>A</a:t>
            </a:r>
          </a:p>
          <a:p>
            <a:r>
              <a:rPr lang="en-US" dirty="0" smtClean="0"/>
              <a:t>+</a:t>
            </a:r>
            <a:r>
              <a:rPr lang="en-US" dirty="0" smtClean="0">
                <a:latin typeface="+mj-lt"/>
              </a:rPr>
              <a:t>5</a:t>
            </a:r>
            <a:r>
              <a:rPr lang="en-US" dirty="0" smtClean="0"/>
              <a:t>VDC Power supply</a:t>
            </a:r>
          </a:p>
          <a:p>
            <a:r>
              <a:rPr lang="en-US" dirty="0" smtClean="0"/>
              <a:t>Wireless communication range of at least </a:t>
            </a:r>
            <a:r>
              <a:rPr lang="en-US" dirty="0" smtClean="0">
                <a:latin typeface="+mj-lt"/>
              </a:rPr>
              <a:t>30m</a:t>
            </a:r>
            <a:endParaRPr lang="en-US" dirty="0" smtClean="0"/>
          </a:p>
          <a:p>
            <a:r>
              <a:rPr lang="en-US" dirty="0" smtClean="0"/>
              <a:t>Controller  with at least </a:t>
            </a:r>
            <a:r>
              <a:rPr lang="en-US" dirty="0" smtClean="0">
                <a:latin typeface="+mj-lt"/>
              </a:rPr>
              <a:t>15</a:t>
            </a:r>
            <a:r>
              <a:rPr lang="en-US" dirty="0" smtClean="0"/>
              <a:t> I/O pins</a:t>
            </a:r>
          </a:p>
          <a:p>
            <a:r>
              <a:rPr lang="en-US" dirty="0" smtClean="0">
                <a:latin typeface="+mj-lt"/>
              </a:rPr>
              <a:t>12</a:t>
            </a:r>
            <a:r>
              <a:rPr lang="en-US" dirty="0" smtClean="0"/>
              <a:t>VDC Relay</a:t>
            </a:r>
          </a:p>
          <a:p>
            <a:r>
              <a:rPr lang="en-US" dirty="0" smtClean="0"/>
              <a:t>A NEMA rated panel enclosure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82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Block Diagram - Inputs and Outputs</a:t>
            </a:r>
            <a:endParaRPr lang="en-US" dirty="0"/>
          </a:p>
        </p:txBody>
      </p:sp>
      <p:pic>
        <p:nvPicPr>
          <p:cNvPr id="83969" name="Picture 1" descr="F:\EEL 4915\Senior Design Block Diagram 2.jpg"/>
          <p:cNvPicPr>
            <a:picLocks noChangeAspect="1" noChangeArrowheads="1"/>
          </p:cNvPicPr>
          <p:nvPr/>
        </p:nvPicPr>
        <p:blipFill>
          <a:blip r:embed="rId2" cstate="print"/>
          <a:srcRect b="5882"/>
          <a:stretch>
            <a:fillRect/>
          </a:stretch>
        </p:blipFill>
        <p:spPr bwMode="auto">
          <a:xfrm>
            <a:off x="1295400" y="1447800"/>
            <a:ext cx="64008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24712"/>
          </a:xfrm>
        </p:spPr>
        <p:txBody>
          <a:bodyPr>
            <a:normAutofit/>
          </a:bodyPr>
          <a:lstStyle/>
          <a:p>
            <a:r>
              <a:rPr lang="en-US" dirty="0" smtClean="0"/>
              <a:t>Block Diagram</a:t>
            </a:r>
            <a:endParaRPr lang="en-US" dirty="0"/>
          </a:p>
        </p:txBody>
      </p:sp>
      <p:pic>
        <p:nvPicPr>
          <p:cNvPr id="82945" name="Picture 1" descr="F:\EEL 4915\Senior Design Block Diagram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8810812" cy="4085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162800" cy="4191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Receive data from current sensor</a:t>
            </a:r>
          </a:p>
          <a:p>
            <a:r>
              <a:rPr lang="en-US" sz="2400" dirty="0" smtClean="0"/>
              <a:t>Calculate current and power</a:t>
            </a:r>
          </a:p>
          <a:p>
            <a:r>
              <a:rPr lang="en-US" sz="2400" dirty="0" smtClean="0"/>
              <a:t>Display all data on LCD </a:t>
            </a:r>
          </a:p>
          <a:p>
            <a:r>
              <a:rPr lang="en-US" sz="2400" dirty="0" smtClean="0"/>
              <a:t>Communicate with </a:t>
            </a:r>
            <a:r>
              <a:rPr lang="en-US" sz="2400" dirty="0" err="1" smtClean="0"/>
              <a:t>Xbee</a:t>
            </a:r>
            <a:endParaRPr lang="en-US" sz="2400" dirty="0" smtClean="0"/>
          </a:p>
          <a:p>
            <a:r>
              <a:rPr lang="en-US" sz="2400" dirty="0" smtClean="0"/>
              <a:t>Relay  control</a:t>
            </a:r>
          </a:p>
          <a:p>
            <a:r>
              <a:rPr lang="en-US" sz="2400" dirty="0" smtClean="0"/>
              <a:t>Compatible with familiar programming language</a:t>
            </a:r>
          </a:p>
          <a:p>
            <a:r>
              <a:rPr lang="en-US" sz="2400" dirty="0" smtClean="0"/>
              <a:t>Developmental Tools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04088"/>
            <a:ext cx="8229600" cy="112471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Microcontroller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04088"/>
            <a:ext cx="8229600" cy="112471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Microcontroller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2133600"/>
            <a:ext cx="3581400" cy="4191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18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4550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40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pins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13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ADC inputs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32Kb of Program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Memory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Wide  Operating Voltage Range: 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–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5.5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Internal Oscillator 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kHz –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8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MHz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19600" y="2133600"/>
            <a:ext cx="3581400" cy="4191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ATmega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ea typeface="Bitstream Vera Sans" charset="0"/>
                <a:cs typeface="Bitstream Vera Sans" charset="0"/>
              </a:rPr>
              <a:t>168</a:t>
            </a:r>
            <a:endParaRPr lang="en-US" sz="2400" dirty="0" smtClean="0">
              <a:latin typeface="+mj-lt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dirty="0" smtClean="0">
                <a:latin typeface="+mj-lt"/>
              </a:rPr>
              <a:t>28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pins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dirty="0" smtClean="0">
                <a:latin typeface="+mj-lt"/>
              </a:rPr>
              <a:t>6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ADC inputs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16Kb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of Program Memory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Wide  Operating Voltage Range: 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2.7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–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5.5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Internal Oscillator : </a:t>
            </a:r>
            <a:r>
              <a:rPr lang="en-US" sz="2400" dirty="0" smtClean="0">
                <a:latin typeface="+mj-lt"/>
              </a:rPr>
              <a:t>1M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Hz –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8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MHz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3952</TotalTime>
  <Words>1374</Words>
  <Application>Microsoft Office PowerPoint</Application>
  <PresentationFormat>On-screen Show (4:3)</PresentationFormat>
  <Paragraphs>336</Paragraphs>
  <Slides>41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Flow</vt:lpstr>
      <vt:lpstr>Image</vt:lpstr>
      <vt:lpstr>Substation Monitoring System</vt:lpstr>
      <vt:lpstr>Contribution to the Project by Group Members</vt:lpstr>
      <vt:lpstr>Motivation </vt:lpstr>
      <vt:lpstr>Goals and Objective </vt:lpstr>
      <vt:lpstr>Requirements / Specifications</vt:lpstr>
      <vt:lpstr>Block Diagram - Inputs and Outputs</vt:lpstr>
      <vt:lpstr>Block Diagram</vt:lpstr>
      <vt:lpstr>Slide 8</vt:lpstr>
      <vt:lpstr>Slide 9</vt:lpstr>
      <vt:lpstr>Microcontroller Pin Layout</vt:lpstr>
      <vt:lpstr>Programming PIC</vt:lpstr>
      <vt:lpstr>Modbus Protocol</vt:lpstr>
      <vt:lpstr>Modbus Communication Stack</vt:lpstr>
      <vt:lpstr>Modbus cont.</vt:lpstr>
      <vt:lpstr>Modbus cont.</vt:lpstr>
      <vt:lpstr>Modbus cont.</vt:lpstr>
      <vt:lpstr>Wireless communications Specifications</vt:lpstr>
      <vt:lpstr>Wireless Options</vt:lpstr>
      <vt:lpstr>Wireless Options</vt:lpstr>
      <vt:lpstr>Serial and USB Explorers</vt:lpstr>
      <vt:lpstr>Testing of X-Bee Modules</vt:lpstr>
      <vt:lpstr>X-Bee Adapter Kit</vt:lpstr>
      <vt:lpstr>Integrating with PIC</vt:lpstr>
      <vt:lpstr>Energy Meter</vt:lpstr>
      <vt:lpstr>Current Sensor</vt:lpstr>
      <vt:lpstr>Power Supply</vt:lpstr>
      <vt:lpstr>LCD Choices</vt:lpstr>
      <vt:lpstr>Liquid Crystal Display</vt:lpstr>
      <vt:lpstr>Relay</vt:lpstr>
      <vt:lpstr>Relay Choices</vt:lpstr>
      <vt:lpstr>Transistor Switches </vt:lpstr>
      <vt:lpstr>SCADA - ClearScada</vt:lpstr>
      <vt:lpstr>SCADA cont.</vt:lpstr>
      <vt:lpstr>SCADA cont.</vt:lpstr>
      <vt:lpstr>Panel in ClearSCADA Environment</vt:lpstr>
      <vt:lpstr>Actual Panel</vt:lpstr>
      <vt:lpstr>Circuit Board Layout</vt:lpstr>
      <vt:lpstr>Work Distribution</vt:lpstr>
      <vt:lpstr>Project Budget</vt:lpstr>
      <vt:lpstr>Final Product - Testing</vt:lpstr>
      <vt:lpstr>Questions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</dc:creator>
  <cp:lastModifiedBy>faculty</cp:lastModifiedBy>
  <cp:revision>146</cp:revision>
  <dcterms:created xsi:type="dcterms:W3CDTF">2009-06-02T12:37:08Z</dcterms:created>
  <dcterms:modified xsi:type="dcterms:W3CDTF">2009-08-07T17:36:22Z</dcterms:modified>
</cp:coreProperties>
</file>